
<file path=[Content_Types].xml><?xml version="1.0" encoding="utf-8"?>
<Types xmlns="http://schemas.openxmlformats.org/package/2006/content-types">
  <Default Extension="jpeg" ContentType="image/jpe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1" r:id="rId3"/>
  </p:sldMasterIdLst>
  <p:notesMasterIdLst>
    <p:notesMasterId r:id="rId5"/>
  </p:notesMasterIdLst>
  <p:handoutMasterIdLst>
    <p:handoutMasterId r:id="rId44"/>
  </p:handoutMasterIdLst>
  <p:sldIdLst>
    <p:sldId id="705" r:id="rId4"/>
    <p:sldId id="578" r:id="rId6"/>
    <p:sldId id="579" r:id="rId7"/>
    <p:sldId id="832" r:id="rId8"/>
    <p:sldId id="833" r:id="rId9"/>
    <p:sldId id="834" r:id="rId10"/>
    <p:sldId id="624" r:id="rId11"/>
    <p:sldId id="580" r:id="rId12"/>
    <p:sldId id="581" r:id="rId13"/>
    <p:sldId id="815" r:id="rId14"/>
    <p:sldId id="625" r:id="rId15"/>
    <p:sldId id="586" r:id="rId16"/>
    <p:sldId id="702" r:id="rId17"/>
    <p:sldId id="589" r:id="rId18"/>
    <p:sldId id="787" r:id="rId19"/>
    <p:sldId id="788" r:id="rId20"/>
    <p:sldId id="789" r:id="rId21"/>
    <p:sldId id="817" r:id="rId22"/>
    <p:sldId id="591" r:id="rId23"/>
    <p:sldId id="818" r:id="rId24"/>
    <p:sldId id="597" r:id="rId25"/>
    <p:sldId id="601" r:id="rId26"/>
    <p:sldId id="608" r:id="rId27"/>
    <p:sldId id="820" r:id="rId28"/>
    <p:sldId id="677" r:id="rId29"/>
    <p:sldId id="602" r:id="rId30"/>
    <p:sldId id="611" r:id="rId31"/>
    <p:sldId id="821" r:id="rId32"/>
    <p:sldId id="822" r:id="rId33"/>
    <p:sldId id="828" r:id="rId34"/>
    <p:sldId id="823" r:id="rId35"/>
    <p:sldId id="824" r:id="rId36"/>
    <p:sldId id="826" r:id="rId37"/>
    <p:sldId id="827" r:id="rId38"/>
    <p:sldId id="616" r:id="rId39"/>
    <p:sldId id="620" r:id="rId40"/>
    <p:sldId id="829" r:id="rId41"/>
    <p:sldId id="621" r:id="rId42"/>
    <p:sldId id="830" r:id="rId43"/>
  </p:sldIdLst>
  <p:sldSz cx="1219009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E0EDD2"/>
    <a:srgbClr val="FFD75B"/>
    <a:srgbClr val="E00000"/>
    <a:srgbClr val="4274B0"/>
    <a:srgbClr val="00A2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howGuides="1">
      <p:cViewPr varScale="1">
        <p:scale>
          <a:sx n="79" d="100"/>
          <a:sy n="79" d="100"/>
        </p:scale>
        <p:origin x="114" y="444"/>
      </p:cViewPr>
      <p:guideLst>
        <p:guide orient="horz" pos="2842"/>
        <p:guide pos="381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8" Type="http://schemas.openxmlformats.org/officeDocument/2006/relationships/commentAuthors" Target="commentAuthors.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dLbls>
          <c:showLegendKey val="0"/>
          <c:showVal val="0"/>
          <c:showCatName val="0"/>
          <c:showSerName val="0"/>
          <c:showPercent val="0"/>
          <c:showBubbleSize val="0"/>
        </c:dLbls>
        <c:gapWidth val="355"/>
        <c:overlap val="-70"/>
        <c:axId val="927309416"/>
        <c:axId val="926273952"/>
      </c:barChart>
      <c:catAx>
        <c:axId val="927309416"/>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1400" b="1" i="0" u="none" strike="noStrike" kern="1200" baseline="0">
                <a:solidFill>
                  <a:schemeClr val="tx1">
                    <a:lumMod val="65000"/>
                    <a:lumOff val="35000"/>
                  </a:schemeClr>
                </a:solidFill>
                <a:latin typeface="+mn-lt"/>
                <a:ea typeface="+mn-ea"/>
                <a:cs typeface="+mn-cs"/>
              </a:defRPr>
            </a:pPr>
          </a:p>
        </c:txPr>
        <c:crossAx val="926273952"/>
        <c:crosses val="autoZero"/>
        <c:auto val="1"/>
        <c:lblAlgn val="ctr"/>
        <c:lblOffset val="100"/>
        <c:noMultiLvlLbl val="0"/>
      </c:catAx>
      <c:valAx>
        <c:axId val="926273952"/>
        <c:scaling>
          <c:orientation val="minMax"/>
        </c:scaling>
        <c:delete val="1"/>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0.00%" sourceLinked="1"/>
        <c:majorTickMark val="none"/>
        <c:minorTickMark val="none"/>
        <c:tickLblPos val="nextTo"/>
        <c:txPr>
          <a:bodyPr rot="-60000000" spcFirstLastPara="0" vertOverflow="ellipsis" vert="horz" wrap="square" anchor="ctr" anchorCtr="1"/>
          <a:lstStyle/>
          <a:p>
            <a:pPr>
              <a:defRPr lang="zh-CN" sz="1400" b="1" i="0" u="none" strike="noStrike" kern="1200" baseline="0">
                <a:solidFill>
                  <a:schemeClr val="tx1">
                    <a:lumMod val="65000"/>
                    <a:lumOff val="35000"/>
                  </a:schemeClr>
                </a:solidFill>
                <a:latin typeface="+mn-lt"/>
                <a:ea typeface="+mn-ea"/>
                <a:cs typeface="+mn-cs"/>
              </a:defRPr>
            </a:pPr>
          </a:p>
        </c:txPr>
        <c:crossAx val="927309416"/>
        <c:crosses val="autoZero"/>
        <c:crossBetween val="between"/>
      </c:valAx>
      <c:spPr>
        <a:noFill/>
        <a:ln w="25400">
          <a:noFill/>
        </a:ln>
        <a:effectLst/>
      </c:spPr>
    </c:plotArea>
    <c:plotVisOnly val="1"/>
    <c:dispBlanksAs val="gap"/>
    <c:showDLblsOverMax val="0"/>
  </c:chart>
  <c:spPr>
    <a:noFill/>
    <a:ln>
      <a:noFill/>
    </a:ln>
    <a:effectLst/>
  </c:spPr>
  <c:txPr>
    <a:bodyPr/>
    <a:lstStyle/>
    <a:p>
      <a:pPr>
        <a:defRPr lang="zh-CN" sz="1400" b="1"/>
      </a:pPr>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5"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bg1"/>
    </cs:fontRef>
    <cs:spPr>
      <a:solidFill>
        <a:schemeClr val="tx1">
          <a:lumMod val="50000"/>
          <a:lumOff val="50000"/>
        </a:schemeClr>
      </a:solidFill>
    </cs:spPr>
    <cs:defRPr sz="1195"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5"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5"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B85947C-94C3-4AB8-B285-EC0ADA0E59DF}" type="doc">
      <dgm:prSet loTypeId="urn:microsoft.com/office/officeart/2005/8/layout/process1" loCatId="process" qsTypeId="urn:microsoft.com/office/officeart/2005/8/quickstyle/simple4#1" qsCatId="simple" csTypeId="urn:microsoft.com/office/officeart/2005/8/colors/accent1_2#1" csCatId="accent1" phldr="1"/>
      <dgm:spPr/>
    </dgm:pt>
    <dgm:pt modelId="{82E1B5E5-8461-42FB-B071-AACF3093A08C}">
      <dgm:prSet phldrT="[文本]"/>
      <dgm:spPr/>
      <dgm:t>
        <a:bodyPr/>
        <a:lstStyle/>
        <a:p>
          <a:r>
            <a:rPr lang="zh-CN" altLang="en-US" b="1" dirty="0">
              <a:ea typeface="微软雅黑" panose="020B0503020204020204" pitchFamily="34" charset="-122"/>
              <a:sym typeface="+mn-ea"/>
            </a:rPr>
            <a:t>线上申请</a:t>
          </a:r>
          <a:endParaRPr lang="zh-CN" altLang="en-US" dirty="0"/>
        </a:p>
      </dgm:t>
    </dgm:pt>
    <dgm:pt modelId="{C631A4F9-BC7B-421F-A3DC-ECB55A066E74}" cxnId="{7E41E9BB-E7CA-4B37-A5D4-E998CEBD0637}" type="parTrans">
      <dgm:prSet/>
      <dgm:spPr/>
      <dgm:t>
        <a:bodyPr/>
        <a:lstStyle/>
        <a:p>
          <a:endParaRPr lang="zh-CN" altLang="en-US"/>
        </a:p>
      </dgm:t>
    </dgm:pt>
    <dgm:pt modelId="{86B3E900-9B53-4810-9866-7DD934B9ABD4}" cxnId="{7E41E9BB-E7CA-4B37-A5D4-E998CEBD0637}" type="sibTrans">
      <dgm:prSet/>
      <dgm:spPr/>
      <dgm:t>
        <a:bodyPr/>
        <a:lstStyle/>
        <a:p>
          <a:endParaRPr lang="zh-CN" altLang="en-US"/>
        </a:p>
      </dgm:t>
    </dgm:pt>
    <dgm:pt modelId="{390E8E33-BA09-44AA-9BE1-15B718E480E2}">
      <dgm:prSet phldrT="[文本]"/>
      <dgm:spPr/>
      <dgm:t>
        <a:bodyPr/>
        <a:lstStyle/>
        <a:p>
          <a:r>
            <a:rPr lang="zh-CN" altLang="en-US" b="1" dirty="0">
              <a:ea typeface="微软雅黑" panose="020B0503020204020204" pitchFamily="34" charset="-122"/>
              <a:sym typeface="+mn-ea"/>
            </a:rPr>
            <a:t>个人情况录入</a:t>
          </a:r>
          <a:endParaRPr lang="zh-CN" altLang="en-US" dirty="0"/>
        </a:p>
      </dgm:t>
    </dgm:pt>
    <dgm:pt modelId="{EF19D493-9FB6-4758-935C-9ADD7CA844CC}" cxnId="{30AF92EA-694B-4688-B617-6302494C6B68}" type="parTrans">
      <dgm:prSet/>
      <dgm:spPr/>
      <dgm:t>
        <a:bodyPr/>
        <a:lstStyle/>
        <a:p>
          <a:endParaRPr lang="zh-CN" altLang="en-US"/>
        </a:p>
      </dgm:t>
    </dgm:pt>
    <dgm:pt modelId="{F7B754A3-217F-42A6-BD63-0F10185163DF}" cxnId="{30AF92EA-694B-4688-B617-6302494C6B68}" type="sibTrans">
      <dgm:prSet/>
      <dgm:spPr/>
      <dgm:t>
        <a:bodyPr/>
        <a:lstStyle/>
        <a:p>
          <a:endParaRPr lang="zh-CN" altLang="en-US"/>
        </a:p>
      </dgm:t>
    </dgm:pt>
    <dgm:pt modelId="{7D6E4B2F-01F2-4F72-9FB5-48AFABCF500C}">
      <dgm:prSet phldrT="[文本]"/>
      <dgm:spPr/>
      <dgm:t>
        <a:bodyPr/>
        <a:lstStyle/>
        <a:p>
          <a:r>
            <a:rPr lang="zh-CN" altLang="en-US" b="1" dirty="0">
              <a:ea typeface="微软雅黑" panose="020B0503020204020204" pitchFamily="34" charset="-122"/>
              <a:sym typeface="+mn-ea"/>
            </a:rPr>
            <a:t>咨询师   确认</a:t>
          </a:r>
          <a:endParaRPr lang="zh-CN" altLang="en-US" dirty="0"/>
        </a:p>
      </dgm:t>
    </dgm:pt>
    <dgm:pt modelId="{38C33F14-F93D-48A1-A378-EC0BCAAAB5B5}" cxnId="{9A255717-9CB2-4A5B-9FBC-BA236D276A16}" type="parTrans">
      <dgm:prSet/>
      <dgm:spPr/>
      <dgm:t>
        <a:bodyPr/>
        <a:lstStyle/>
        <a:p>
          <a:endParaRPr lang="zh-CN" altLang="en-US"/>
        </a:p>
      </dgm:t>
    </dgm:pt>
    <dgm:pt modelId="{4700AC61-A41F-4F85-88E9-DE8C4A2E18AD}" cxnId="{9A255717-9CB2-4A5B-9FBC-BA236D276A16}" type="sibTrans">
      <dgm:prSet/>
      <dgm:spPr/>
      <dgm:t>
        <a:bodyPr/>
        <a:lstStyle/>
        <a:p>
          <a:endParaRPr lang="zh-CN" altLang="en-US"/>
        </a:p>
      </dgm:t>
    </dgm:pt>
    <dgm:pt modelId="{E45A6CDB-7C64-48D3-8C50-67547C214D44}">
      <dgm:prSet/>
      <dgm:spPr/>
      <dgm:t>
        <a:bodyPr/>
        <a:lstStyle/>
        <a:p>
          <a:r>
            <a:rPr lang="zh-CN" altLang="en-US" b="1" dirty="0">
              <a:ea typeface="微软雅黑" panose="020B0503020204020204" pitchFamily="34" charset="-122"/>
            </a:rPr>
            <a:t>进行咨询</a:t>
          </a:r>
        </a:p>
      </dgm:t>
    </dgm:pt>
    <dgm:pt modelId="{4E46A97B-D6BC-4E3E-8581-1FCA4EE6BB52}" cxnId="{6733EA52-8A11-414B-A264-6E7F8DF32696}" type="parTrans">
      <dgm:prSet/>
      <dgm:spPr/>
      <dgm:t>
        <a:bodyPr/>
        <a:lstStyle/>
        <a:p>
          <a:endParaRPr lang="zh-CN" altLang="en-US"/>
        </a:p>
      </dgm:t>
    </dgm:pt>
    <dgm:pt modelId="{FA4D8FDD-0603-4576-9776-424D7772592C}" cxnId="{6733EA52-8A11-414B-A264-6E7F8DF32696}" type="sibTrans">
      <dgm:prSet/>
      <dgm:spPr/>
      <dgm:t>
        <a:bodyPr/>
        <a:lstStyle/>
        <a:p>
          <a:endParaRPr lang="zh-CN" altLang="en-US"/>
        </a:p>
      </dgm:t>
    </dgm:pt>
    <dgm:pt modelId="{6414A173-78B6-4FC1-90E8-3510EB568F55}">
      <dgm:prSet/>
      <dgm:spPr/>
      <dgm:t>
        <a:bodyPr/>
        <a:lstStyle/>
        <a:p>
          <a:r>
            <a:rPr lang="zh-CN" altLang="en-US" b="1" dirty="0">
              <a:ea typeface="微软雅黑" panose="020B0503020204020204" pitchFamily="34" charset="-122"/>
              <a:sym typeface="+mn-ea"/>
            </a:rPr>
            <a:t>来访者   反馈</a:t>
          </a:r>
        </a:p>
      </dgm:t>
    </dgm:pt>
    <dgm:pt modelId="{70113526-3FCB-41B3-B9FA-897CAC2A2D96}" cxnId="{D1671F61-2CBD-4AB4-B514-C0EE4683064C}" type="parTrans">
      <dgm:prSet/>
      <dgm:spPr/>
      <dgm:t>
        <a:bodyPr/>
        <a:lstStyle/>
        <a:p>
          <a:endParaRPr lang="zh-CN" altLang="en-US"/>
        </a:p>
      </dgm:t>
    </dgm:pt>
    <dgm:pt modelId="{CA8D7C5E-FB74-409F-B256-52E0FE56EF6F}" cxnId="{D1671F61-2CBD-4AB4-B514-C0EE4683064C}" type="sibTrans">
      <dgm:prSet/>
      <dgm:spPr/>
      <dgm:t>
        <a:bodyPr/>
        <a:lstStyle/>
        <a:p>
          <a:endParaRPr lang="zh-CN" altLang="en-US"/>
        </a:p>
      </dgm:t>
    </dgm:pt>
    <dgm:pt modelId="{CE2D46A9-09EC-4A74-AA53-653423FF2749}" type="pres">
      <dgm:prSet presAssocID="{1B85947C-94C3-4AB8-B285-EC0ADA0E59DF}" presName="Name0" presStyleCnt="0">
        <dgm:presLayoutVars>
          <dgm:dir/>
          <dgm:resizeHandles val="exact"/>
        </dgm:presLayoutVars>
      </dgm:prSet>
      <dgm:spPr/>
    </dgm:pt>
    <dgm:pt modelId="{19181E47-C812-4494-86AA-A23D7EE66E86}" type="pres">
      <dgm:prSet presAssocID="{82E1B5E5-8461-42FB-B071-AACF3093A08C}" presName="node" presStyleLbl="node1" presStyleIdx="0" presStyleCnt="5">
        <dgm:presLayoutVars>
          <dgm:bulletEnabled val="1"/>
        </dgm:presLayoutVars>
      </dgm:prSet>
      <dgm:spPr/>
      <dgm:t>
        <a:bodyPr/>
        <a:lstStyle/>
        <a:p>
          <a:endParaRPr lang="zh-CN" altLang="en-US"/>
        </a:p>
      </dgm:t>
    </dgm:pt>
    <dgm:pt modelId="{C480A498-25BD-479F-8B32-AAA3EAE387F9}" type="pres">
      <dgm:prSet presAssocID="{86B3E900-9B53-4810-9866-7DD934B9ABD4}" presName="sibTrans" presStyleLbl="sibTrans2D1" presStyleIdx="0" presStyleCnt="4"/>
      <dgm:spPr/>
      <dgm:t>
        <a:bodyPr/>
        <a:lstStyle/>
        <a:p>
          <a:endParaRPr lang="zh-CN" altLang="en-US"/>
        </a:p>
      </dgm:t>
    </dgm:pt>
    <dgm:pt modelId="{330845D0-52F3-400E-A1A3-63797ACCBF82}" type="pres">
      <dgm:prSet presAssocID="{86B3E900-9B53-4810-9866-7DD934B9ABD4}" presName="connectorText" presStyleLbl="sibTrans2D1" presStyleIdx="0" presStyleCnt="4"/>
      <dgm:spPr/>
      <dgm:t>
        <a:bodyPr/>
        <a:lstStyle/>
        <a:p>
          <a:endParaRPr lang="zh-CN" altLang="en-US"/>
        </a:p>
      </dgm:t>
    </dgm:pt>
    <dgm:pt modelId="{5BDAE1C5-9A64-4ACE-9878-F0DD7EA066B1}" type="pres">
      <dgm:prSet presAssocID="{390E8E33-BA09-44AA-9BE1-15B718E480E2}" presName="node" presStyleLbl="node1" presStyleIdx="1" presStyleCnt="5">
        <dgm:presLayoutVars>
          <dgm:bulletEnabled val="1"/>
        </dgm:presLayoutVars>
      </dgm:prSet>
      <dgm:spPr/>
      <dgm:t>
        <a:bodyPr/>
        <a:lstStyle/>
        <a:p>
          <a:endParaRPr lang="zh-CN" altLang="en-US"/>
        </a:p>
      </dgm:t>
    </dgm:pt>
    <dgm:pt modelId="{940F68B7-6B55-4AC7-B90C-8DB03CF5D594}" type="pres">
      <dgm:prSet presAssocID="{F7B754A3-217F-42A6-BD63-0F10185163DF}" presName="sibTrans" presStyleLbl="sibTrans2D1" presStyleIdx="1" presStyleCnt="4"/>
      <dgm:spPr/>
      <dgm:t>
        <a:bodyPr/>
        <a:lstStyle/>
        <a:p>
          <a:endParaRPr lang="zh-CN" altLang="en-US"/>
        </a:p>
      </dgm:t>
    </dgm:pt>
    <dgm:pt modelId="{55EE3CA0-A523-4E53-8974-3C3FA7BEE951}" type="pres">
      <dgm:prSet presAssocID="{F7B754A3-217F-42A6-BD63-0F10185163DF}" presName="connectorText" presStyleLbl="sibTrans2D1" presStyleIdx="1" presStyleCnt="4"/>
      <dgm:spPr/>
      <dgm:t>
        <a:bodyPr/>
        <a:lstStyle/>
        <a:p>
          <a:endParaRPr lang="zh-CN" altLang="en-US"/>
        </a:p>
      </dgm:t>
    </dgm:pt>
    <dgm:pt modelId="{1A503FB5-A044-4446-8F3A-B45E35160EB0}" type="pres">
      <dgm:prSet presAssocID="{7D6E4B2F-01F2-4F72-9FB5-48AFABCF500C}" presName="node" presStyleLbl="node1" presStyleIdx="2" presStyleCnt="5">
        <dgm:presLayoutVars>
          <dgm:bulletEnabled val="1"/>
        </dgm:presLayoutVars>
      </dgm:prSet>
      <dgm:spPr/>
      <dgm:t>
        <a:bodyPr/>
        <a:lstStyle/>
        <a:p>
          <a:endParaRPr lang="zh-CN" altLang="en-US"/>
        </a:p>
      </dgm:t>
    </dgm:pt>
    <dgm:pt modelId="{2223C28C-C03C-447E-A842-6DE2C7DD13C3}" type="pres">
      <dgm:prSet presAssocID="{4700AC61-A41F-4F85-88E9-DE8C4A2E18AD}" presName="sibTrans" presStyleLbl="sibTrans2D1" presStyleIdx="2" presStyleCnt="4"/>
      <dgm:spPr/>
      <dgm:t>
        <a:bodyPr/>
        <a:lstStyle/>
        <a:p>
          <a:endParaRPr lang="zh-CN" altLang="en-US"/>
        </a:p>
      </dgm:t>
    </dgm:pt>
    <dgm:pt modelId="{9F21BFCD-506A-4CE4-8659-26378E873870}" type="pres">
      <dgm:prSet presAssocID="{4700AC61-A41F-4F85-88E9-DE8C4A2E18AD}" presName="connectorText" presStyleLbl="sibTrans2D1" presStyleIdx="2" presStyleCnt="4"/>
      <dgm:spPr/>
      <dgm:t>
        <a:bodyPr/>
        <a:lstStyle/>
        <a:p>
          <a:endParaRPr lang="zh-CN" altLang="en-US"/>
        </a:p>
      </dgm:t>
    </dgm:pt>
    <dgm:pt modelId="{48CB5151-F49F-4567-B693-28C2DAD17DF1}" type="pres">
      <dgm:prSet presAssocID="{E45A6CDB-7C64-48D3-8C50-67547C214D44}" presName="node" presStyleLbl="node1" presStyleIdx="3" presStyleCnt="5">
        <dgm:presLayoutVars>
          <dgm:bulletEnabled val="1"/>
        </dgm:presLayoutVars>
      </dgm:prSet>
      <dgm:spPr/>
      <dgm:t>
        <a:bodyPr/>
        <a:lstStyle/>
        <a:p>
          <a:endParaRPr lang="zh-CN" altLang="en-US"/>
        </a:p>
      </dgm:t>
    </dgm:pt>
    <dgm:pt modelId="{0752B0B7-FC65-4BEF-A686-5A14416B9B6E}" type="pres">
      <dgm:prSet presAssocID="{FA4D8FDD-0603-4576-9776-424D7772592C}" presName="sibTrans" presStyleLbl="sibTrans2D1" presStyleIdx="3" presStyleCnt="4"/>
      <dgm:spPr/>
      <dgm:t>
        <a:bodyPr/>
        <a:lstStyle/>
        <a:p>
          <a:endParaRPr lang="zh-CN" altLang="en-US"/>
        </a:p>
      </dgm:t>
    </dgm:pt>
    <dgm:pt modelId="{9D41EF95-766A-4409-BB58-32300B5F04B6}" type="pres">
      <dgm:prSet presAssocID="{FA4D8FDD-0603-4576-9776-424D7772592C}" presName="connectorText" presStyleLbl="sibTrans2D1" presStyleIdx="3" presStyleCnt="4"/>
      <dgm:spPr/>
      <dgm:t>
        <a:bodyPr/>
        <a:lstStyle/>
        <a:p>
          <a:endParaRPr lang="zh-CN" altLang="en-US"/>
        </a:p>
      </dgm:t>
    </dgm:pt>
    <dgm:pt modelId="{A60E9B1B-EA2B-4CDD-A062-68FB6A7BBB54}" type="pres">
      <dgm:prSet presAssocID="{6414A173-78B6-4FC1-90E8-3510EB568F55}" presName="node" presStyleLbl="node1" presStyleIdx="4" presStyleCnt="5">
        <dgm:presLayoutVars>
          <dgm:bulletEnabled val="1"/>
        </dgm:presLayoutVars>
      </dgm:prSet>
      <dgm:spPr/>
      <dgm:t>
        <a:bodyPr/>
        <a:lstStyle/>
        <a:p>
          <a:endParaRPr lang="zh-CN" altLang="en-US"/>
        </a:p>
      </dgm:t>
    </dgm:pt>
  </dgm:ptLst>
  <dgm:cxnLst>
    <dgm:cxn modelId="{30AF92EA-694B-4688-B617-6302494C6B68}" srcId="{1B85947C-94C3-4AB8-B285-EC0ADA0E59DF}" destId="{390E8E33-BA09-44AA-9BE1-15B718E480E2}" srcOrd="1" destOrd="0" parTransId="{EF19D493-9FB6-4758-935C-9ADD7CA844CC}" sibTransId="{F7B754A3-217F-42A6-BD63-0F10185163DF}"/>
    <dgm:cxn modelId="{5CB9720A-2E56-4A5C-A689-7B386548709E}" type="presOf" srcId="{F7B754A3-217F-42A6-BD63-0F10185163DF}" destId="{55EE3CA0-A523-4E53-8974-3C3FA7BEE951}" srcOrd="1" destOrd="0" presId="urn:microsoft.com/office/officeart/2005/8/layout/process1"/>
    <dgm:cxn modelId="{22EA8E0A-B0F3-4300-AE30-65D64EAEF3D6}" type="presOf" srcId="{4700AC61-A41F-4F85-88E9-DE8C4A2E18AD}" destId="{2223C28C-C03C-447E-A842-6DE2C7DD13C3}" srcOrd="0" destOrd="0" presId="urn:microsoft.com/office/officeart/2005/8/layout/process1"/>
    <dgm:cxn modelId="{9CBA32DC-D074-412B-A9F7-0700B5DA5D52}" type="presOf" srcId="{FA4D8FDD-0603-4576-9776-424D7772592C}" destId="{0752B0B7-FC65-4BEF-A686-5A14416B9B6E}" srcOrd="0" destOrd="0" presId="urn:microsoft.com/office/officeart/2005/8/layout/process1"/>
    <dgm:cxn modelId="{F9DAC8BE-340C-4803-BCD0-D141438FEB60}" type="presOf" srcId="{FA4D8FDD-0603-4576-9776-424D7772592C}" destId="{9D41EF95-766A-4409-BB58-32300B5F04B6}" srcOrd="1" destOrd="0" presId="urn:microsoft.com/office/officeart/2005/8/layout/process1"/>
    <dgm:cxn modelId="{7E41E9BB-E7CA-4B37-A5D4-E998CEBD0637}" srcId="{1B85947C-94C3-4AB8-B285-EC0ADA0E59DF}" destId="{82E1B5E5-8461-42FB-B071-AACF3093A08C}" srcOrd="0" destOrd="0" parTransId="{C631A4F9-BC7B-421F-A3DC-ECB55A066E74}" sibTransId="{86B3E900-9B53-4810-9866-7DD934B9ABD4}"/>
    <dgm:cxn modelId="{4FA85D6F-35CE-420D-AF90-527E948E71C6}" type="presOf" srcId="{4700AC61-A41F-4F85-88E9-DE8C4A2E18AD}" destId="{9F21BFCD-506A-4CE4-8659-26378E873870}" srcOrd="1" destOrd="0" presId="urn:microsoft.com/office/officeart/2005/8/layout/process1"/>
    <dgm:cxn modelId="{A434F8BD-9B2F-480A-8180-89643AAB8B1E}" type="presOf" srcId="{86B3E900-9B53-4810-9866-7DD934B9ABD4}" destId="{330845D0-52F3-400E-A1A3-63797ACCBF82}" srcOrd="1" destOrd="0" presId="urn:microsoft.com/office/officeart/2005/8/layout/process1"/>
    <dgm:cxn modelId="{0E05940D-9A94-4DBC-86F2-14CEFD67F007}" type="presOf" srcId="{1B85947C-94C3-4AB8-B285-EC0ADA0E59DF}" destId="{CE2D46A9-09EC-4A74-AA53-653423FF2749}" srcOrd="0" destOrd="0" presId="urn:microsoft.com/office/officeart/2005/8/layout/process1"/>
    <dgm:cxn modelId="{9A255717-9CB2-4A5B-9FBC-BA236D276A16}" srcId="{1B85947C-94C3-4AB8-B285-EC0ADA0E59DF}" destId="{7D6E4B2F-01F2-4F72-9FB5-48AFABCF500C}" srcOrd="2" destOrd="0" parTransId="{38C33F14-F93D-48A1-A378-EC0BCAAAB5B5}" sibTransId="{4700AC61-A41F-4F85-88E9-DE8C4A2E18AD}"/>
    <dgm:cxn modelId="{2576295C-2247-43B1-8FF6-F7811C780334}" type="presOf" srcId="{E45A6CDB-7C64-48D3-8C50-67547C214D44}" destId="{48CB5151-F49F-4567-B693-28C2DAD17DF1}" srcOrd="0" destOrd="0" presId="urn:microsoft.com/office/officeart/2005/8/layout/process1"/>
    <dgm:cxn modelId="{C6C362C7-879D-4909-B17A-0991F4BC6951}" type="presOf" srcId="{390E8E33-BA09-44AA-9BE1-15B718E480E2}" destId="{5BDAE1C5-9A64-4ACE-9878-F0DD7EA066B1}" srcOrd="0" destOrd="0" presId="urn:microsoft.com/office/officeart/2005/8/layout/process1"/>
    <dgm:cxn modelId="{F22B714C-AC67-4666-9905-1C1B340D279C}" type="presOf" srcId="{6414A173-78B6-4FC1-90E8-3510EB568F55}" destId="{A60E9B1B-EA2B-4CDD-A062-68FB6A7BBB54}" srcOrd="0" destOrd="0" presId="urn:microsoft.com/office/officeart/2005/8/layout/process1"/>
    <dgm:cxn modelId="{D1671F61-2CBD-4AB4-B514-C0EE4683064C}" srcId="{1B85947C-94C3-4AB8-B285-EC0ADA0E59DF}" destId="{6414A173-78B6-4FC1-90E8-3510EB568F55}" srcOrd="4" destOrd="0" parTransId="{70113526-3FCB-41B3-B9FA-897CAC2A2D96}" sibTransId="{CA8D7C5E-FB74-409F-B256-52E0FE56EF6F}"/>
    <dgm:cxn modelId="{62109408-43EC-4FDD-824C-CCBEA10487E2}" type="presOf" srcId="{82E1B5E5-8461-42FB-B071-AACF3093A08C}" destId="{19181E47-C812-4494-86AA-A23D7EE66E86}" srcOrd="0" destOrd="0" presId="urn:microsoft.com/office/officeart/2005/8/layout/process1"/>
    <dgm:cxn modelId="{6733EA52-8A11-414B-A264-6E7F8DF32696}" srcId="{1B85947C-94C3-4AB8-B285-EC0ADA0E59DF}" destId="{E45A6CDB-7C64-48D3-8C50-67547C214D44}" srcOrd="3" destOrd="0" parTransId="{4E46A97B-D6BC-4E3E-8581-1FCA4EE6BB52}" sibTransId="{FA4D8FDD-0603-4576-9776-424D7772592C}"/>
    <dgm:cxn modelId="{414F0EDC-D750-4AE8-A6EF-1817CD5BAD0B}" type="presOf" srcId="{7D6E4B2F-01F2-4F72-9FB5-48AFABCF500C}" destId="{1A503FB5-A044-4446-8F3A-B45E35160EB0}" srcOrd="0" destOrd="0" presId="urn:microsoft.com/office/officeart/2005/8/layout/process1"/>
    <dgm:cxn modelId="{D0C67310-50A0-4149-9DB9-2984DDEF038E}" type="presOf" srcId="{86B3E900-9B53-4810-9866-7DD934B9ABD4}" destId="{C480A498-25BD-479F-8B32-AAA3EAE387F9}" srcOrd="0" destOrd="0" presId="urn:microsoft.com/office/officeart/2005/8/layout/process1"/>
    <dgm:cxn modelId="{074AEEEA-2CEF-4191-B7EB-BD78CF9744E1}" type="presOf" srcId="{F7B754A3-217F-42A6-BD63-0F10185163DF}" destId="{940F68B7-6B55-4AC7-B90C-8DB03CF5D594}" srcOrd="0" destOrd="0" presId="urn:microsoft.com/office/officeart/2005/8/layout/process1"/>
    <dgm:cxn modelId="{3C2A1294-8E79-414F-A58E-7A7D01774F40}" type="presParOf" srcId="{CE2D46A9-09EC-4A74-AA53-653423FF2749}" destId="{19181E47-C812-4494-86AA-A23D7EE66E86}" srcOrd="0" destOrd="0" presId="urn:microsoft.com/office/officeart/2005/8/layout/process1"/>
    <dgm:cxn modelId="{525C2DCB-1084-4193-8D1E-007150F853BA}" type="presParOf" srcId="{CE2D46A9-09EC-4A74-AA53-653423FF2749}" destId="{C480A498-25BD-479F-8B32-AAA3EAE387F9}" srcOrd="1" destOrd="0" presId="urn:microsoft.com/office/officeart/2005/8/layout/process1"/>
    <dgm:cxn modelId="{E0A8E565-D1F7-41A1-9EAA-DCF47A9B0962}" type="presParOf" srcId="{C480A498-25BD-479F-8B32-AAA3EAE387F9}" destId="{330845D0-52F3-400E-A1A3-63797ACCBF82}" srcOrd="0" destOrd="0" presId="urn:microsoft.com/office/officeart/2005/8/layout/process1"/>
    <dgm:cxn modelId="{AB55272C-6BA3-412D-952B-89BC4D104FD1}" type="presParOf" srcId="{CE2D46A9-09EC-4A74-AA53-653423FF2749}" destId="{5BDAE1C5-9A64-4ACE-9878-F0DD7EA066B1}" srcOrd="2" destOrd="0" presId="urn:microsoft.com/office/officeart/2005/8/layout/process1"/>
    <dgm:cxn modelId="{0C34F6B2-9C6B-4AB8-932C-2BDC88071834}" type="presParOf" srcId="{CE2D46A9-09EC-4A74-AA53-653423FF2749}" destId="{940F68B7-6B55-4AC7-B90C-8DB03CF5D594}" srcOrd="3" destOrd="0" presId="urn:microsoft.com/office/officeart/2005/8/layout/process1"/>
    <dgm:cxn modelId="{C1B39DBE-A1B4-46D8-8D7C-8A471F0DA675}" type="presParOf" srcId="{940F68B7-6B55-4AC7-B90C-8DB03CF5D594}" destId="{55EE3CA0-A523-4E53-8974-3C3FA7BEE951}" srcOrd="0" destOrd="0" presId="urn:microsoft.com/office/officeart/2005/8/layout/process1"/>
    <dgm:cxn modelId="{AA1DA98D-75F1-4D5F-9BEC-FAB7608F5365}" type="presParOf" srcId="{CE2D46A9-09EC-4A74-AA53-653423FF2749}" destId="{1A503FB5-A044-4446-8F3A-B45E35160EB0}" srcOrd="4" destOrd="0" presId="urn:microsoft.com/office/officeart/2005/8/layout/process1"/>
    <dgm:cxn modelId="{F9279190-9E3E-4710-BC53-25B834F0F2D2}" type="presParOf" srcId="{CE2D46A9-09EC-4A74-AA53-653423FF2749}" destId="{2223C28C-C03C-447E-A842-6DE2C7DD13C3}" srcOrd="5" destOrd="0" presId="urn:microsoft.com/office/officeart/2005/8/layout/process1"/>
    <dgm:cxn modelId="{2B66A324-2A43-4398-BC9A-29DC1C1285C5}" type="presParOf" srcId="{2223C28C-C03C-447E-A842-6DE2C7DD13C3}" destId="{9F21BFCD-506A-4CE4-8659-26378E873870}" srcOrd="0" destOrd="0" presId="urn:microsoft.com/office/officeart/2005/8/layout/process1"/>
    <dgm:cxn modelId="{BF997837-5C5F-4239-99D8-08C2A22971EB}" type="presParOf" srcId="{CE2D46A9-09EC-4A74-AA53-653423FF2749}" destId="{48CB5151-F49F-4567-B693-28C2DAD17DF1}" srcOrd="6" destOrd="0" presId="urn:microsoft.com/office/officeart/2005/8/layout/process1"/>
    <dgm:cxn modelId="{DCAC8634-2363-4981-BF52-94906CB0D297}" type="presParOf" srcId="{CE2D46A9-09EC-4A74-AA53-653423FF2749}" destId="{0752B0B7-FC65-4BEF-A686-5A14416B9B6E}" srcOrd="7" destOrd="0" presId="urn:microsoft.com/office/officeart/2005/8/layout/process1"/>
    <dgm:cxn modelId="{8E40D476-7A56-4F58-B3B2-56FE28676235}" type="presParOf" srcId="{0752B0B7-FC65-4BEF-A686-5A14416B9B6E}" destId="{9D41EF95-766A-4409-BB58-32300B5F04B6}" srcOrd="0" destOrd="0" presId="urn:microsoft.com/office/officeart/2005/8/layout/process1"/>
    <dgm:cxn modelId="{325E8E11-7D4F-419C-894B-07D1C14D4CE1}" type="presParOf" srcId="{CE2D46A9-09EC-4A74-AA53-653423FF2749}" destId="{A60E9B1B-EA2B-4CDD-A062-68FB6A7BBB54}"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181E47-C812-4494-86AA-A23D7EE66E86}">
      <dsp:nvSpPr>
        <dsp:cNvPr id="0" name=""/>
        <dsp:cNvSpPr/>
      </dsp:nvSpPr>
      <dsp:spPr>
        <a:xfrm>
          <a:off x="3968" y="193640"/>
          <a:ext cx="1230120" cy="91105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a:ea typeface="微软雅黑" panose="020B0503020204020204" pitchFamily="34" charset="-122"/>
              <a:sym typeface="+mn-ea"/>
            </a:rPr>
            <a:t>线上申请</a:t>
          </a:r>
          <a:endParaRPr lang="zh-CN" altLang="en-US" sz="1800" kern="1200" dirty="0"/>
        </a:p>
      </dsp:txBody>
      <dsp:txXfrm>
        <a:off x="30652" y="220324"/>
        <a:ext cx="1176752" cy="857689"/>
      </dsp:txXfrm>
    </dsp:sp>
    <dsp:sp modelId="{C480A498-25BD-479F-8B32-AAA3EAE387F9}">
      <dsp:nvSpPr>
        <dsp:cNvPr id="0" name=""/>
        <dsp:cNvSpPr/>
      </dsp:nvSpPr>
      <dsp:spPr>
        <a:xfrm>
          <a:off x="1357100" y="496634"/>
          <a:ext cx="260785" cy="305069"/>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1357100" y="557648"/>
        <a:ext cx="182550" cy="183041"/>
      </dsp:txXfrm>
    </dsp:sp>
    <dsp:sp modelId="{5BDAE1C5-9A64-4ACE-9878-F0DD7EA066B1}">
      <dsp:nvSpPr>
        <dsp:cNvPr id="0" name=""/>
        <dsp:cNvSpPr/>
      </dsp:nvSpPr>
      <dsp:spPr>
        <a:xfrm>
          <a:off x="1726136" y="193640"/>
          <a:ext cx="1230120" cy="91105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a:ea typeface="微软雅黑" panose="020B0503020204020204" pitchFamily="34" charset="-122"/>
              <a:sym typeface="+mn-ea"/>
            </a:rPr>
            <a:t>个人情况录入</a:t>
          </a:r>
          <a:endParaRPr lang="zh-CN" altLang="en-US" sz="1800" kern="1200" dirty="0"/>
        </a:p>
      </dsp:txBody>
      <dsp:txXfrm>
        <a:off x="1752820" y="220324"/>
        <a:ext cx="1176752" cy="857689"/>
      </dsp:txXfrm>
    </dsp:sp>
    <dsp:sp modelId="{940F68B7-6B55-4AC7-B90C-8DB03CF5D594}">
      <dsp:nvSpPr>
        <dsp:cNvPr id="0" name=""/>
        <dsp:cNvSpPr/>
      </dsp:nvSpPr>
      <dsp:spPr>
        <a:xfrm>
          <a:off x="3079268" y="496634"/>
          <a:ext cx="260785" cy="305069"/>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3079268" y="557648"/>
        <a:ext cx="182550" cy="183041"/>
      </dsp:txXfrm>
    </dsp:sp>
    <dsp:sp modelId="{1A503FB5-A044-4446-8F3A-B45E35160EB0}">
      <dsp:nvSpPr>
        <dsp:cNvPr id="0" name=""/>
        <dsp:cNvSpPr/>
      </dsp:nvSpPr>
      <dsp:spPr>
        <a:xfrm>
          <a:off x="3448304" y="193640"/>
          <a:ext cx="1230120" cy="91105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a:ea typeface="微软雅黑" panose="020B0503020204020204" pitchFamily="34" charset="-122"/>
              <a:sym typeface="+mn-ea"/>
            </a:rPr>
            <a:t>咨询师   确认</a:t>
          </a:r>
          <a:endParaRPr lang="zh-CN" altLang="en-US" sz="1800" kern="1200" dirty="0"/>
        </a:p>
      </dsp:txBody>
      <dsp:txXfrm>
        <a:off x="3474988" y="220324"/>
        <a:ext cx="1176752" cy="857689"/>
      </dsp:txXfrm>
    </dsp:sp>
    <dsp:sp modelId="{2223C28C-C03C-447E-A842-6DE2C7DD13C3}">
      <dsp:nvSpPr>
        <dsp:cNvPr id="0" name=""/>
        <dsp:cNvSpPr/>
      </dsp:nvSpPr>
      <dsp:spPr>
        <a:xfrm>
          <a:off x="4801437" y="496634"/>
          <a:ext cx="260785" cy="305069"/>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4801437" y="557648"/>
        <a:ext cx="182550" cy="183041"/>
      </dsp:txXfrm>
    </dsp:sp>
    <dsp:sp modelId="{48CB5151-F49F-4567-B693-28C2DAD17DF1}">
      <dsp:nvSpPr>
        <dsp:cNvPr id="0" name=""/>
        <dsp:cNvSpPr/>
      </dsp:nvSpPr>
      <dsp:spPr>
        <a:xfrm>
          <a:off x="5170473" y="193640"/>
          <a:ext cx="1230120" cy="91105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a:ea typeface="微软雅黑" panose="020B0503020204020204" pitchFamily="34" charset="-122"/>
            </a:rPr>
            <a:t>进行咨询</a:t>
          </a:r>
        </a:p>
      </dsp:txBody>
      <dsp:txXfrm>
        <a:off x="5197157" y="220324"/>
        <a:ext cx="1176752" cy="857689"/>
      </dsp:txXfrm>
    </dsp:sp>
    <dsp:sp modelId="{0752B0B7-FC65-4BEF-A686-5A14416B9B6E}">
      <dsp:nvSpPr>
        <dsp:cNvPr id="0" name=""/>
        <dsp:cNvSpPr/>
      </dsp:nvSpPr>
      <dsp:spPr>
        <a:xfrm>
          <a:off x="6523605" y="496634"/>
          <a:ext cx="260785" cy="305069"/>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CN" altLang="en-US" sz="1300" kern="1200"/>
        </a:p>
      </dsp:txBody>
      <dsp:txXfrm>
        <a:off x="6523605" y="557648"/>
        <a:ext cx="182550" cy="183041"/>
      </dsp:txXfrm>
    </dsp:sp>
    <dsp:sp modelId="{A60E9B1B-EA2B-4CDD-A062-68FB6A7BBB54}">
      <dsp:nvSpPr>
        <dsp:cNvPr id="0" name=""/>
        <dsp:cNvSpPr/>
      </dsp:nvSpPr>
      <dsp:spPr>
        <a:xfrm>
          <a:off x="6892641" y="193640"/>
          <a:ext cx="1230120" cy="91105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b="1" kern="1200" dirty="0">
              <a:ea typeface="微软雅黑" panose="020B0503020204020204" pitchFamily="34" charset="-122"/>
              <a:sym typeface="+mn-ea"/>
            </a:rPr>
            <a:t>来访者   反馈</a:t>
          </a:r>
        </a:p>
      </dsp:txBody>
      <dsp:txXfrm>
        <a:off x="6919325" y="220324"/>
        <a:ext cx="1176752" cy="85768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1">
  <dgm:title val=""/>
  <dgm:desc val=""/>
  <dgm:catLst>
    <dgm:cat type="simple" pri="104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软雅黑" panose="020B0503020204020204" pitchFamily="34" charset="-122"/>
              </a:defRPr>
            </a:lvl1pPr>
          </a:lstStyle>
          <a:p>
            <a:fld id="{0B5994CD-D03A-4101-9E89-56D6B0A8209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4150C85C-E9D3-4231-B599-154D482DB76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50C85C-E9D3-4231-B599-154D482DB76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44500" y="1243013"/>
            <a:ext cx="5969000" cy="335756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50C85C-E9D3-4231-B599-154D482DB76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50C85C-E9D3-4231-B599-154D482DB76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0E197BC-F172-4155-B67A-2F58DC50CB9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50C85C-E9D3-4231-B599-154D482DB76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50C85C-E9D3-4231-B599-154D482DB76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50C85C-E9D3-4231-B599-154D482DB76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50C85C-E9D3-4231-B599-154D482DB76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50C85C-E9D3-4231-B599-154D482DB76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50C85C-E9D3-4231-B599-154D482DB76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a:xfrm>
            <a:off x="2689225" y="504825"/>
            <a:ext cx="4494213" cy="2528888"/>
          </a:xfrm>
          <a:ln>
            <a:solidFill>
              <a:srgbClr val="000000"/>
            </a:solidFill>
            <a:miter/>
          </a:ln>
        </p:spPr>
      </p:sp>
      <p:sp>
        <p:nvSpPr>
          <p:cNvPr id="65539" name="备注占位符 2"/>
          <p:cNvSpPr>
            <a:spLocks noGrp="1"/>
          </p:cNvSpPr>
          <p:nvPr>
            <p:ph type="body" idx="1"/>
          </p:nvPr>
        </p:nvSpPr>
        <p:spPr>
          <a:xfrm>
            <a:off x="987425" y="3201988"/>
            <a:ext cx="7897813" cy="3033712"/>
          </a:xfrm>
        </p:spPr>
        <p:txBody>
          <a:bodyPr wrap="square" lIns="91440" tIns="45720" rIns="91440" bIns="45720" anchor="t"/>
          <a:lstStyle/>
          <a:p>
            <a:pPr lvl="0"/>
            <a:r>
              <a:rPr lang="zh-CN" altLang="en-US" dirty="0"/>
              <a:t>认真负责</a:t>
            </a:r>
            <a:r>
              <a:rPr lang="en-US" altLang="zh-CN" dirty="0"/>
              <a:t>—</a:t>
            </a:r>
            <a:r>
              <a:rPr lang="zh-CN" altLang="en-US" dirty="0"/>
              <a:t>可靠性</a:t>
            </a:r>
            <a:endParaRPr lang="en-US" altLang="zh-CN" dirty="0"/>
          </a:p>
          <a:p>
            <a:pPr lvl="0"/>
            <a:r>
              <a:rPr lang="zh-CN" altLang="en-US" dirty="0"/>
              <a:t>团队合作</a:t>
            </a:r>
            <a:r>
              <a:rPr lang="en-US" altLang="zh-CN" dirty="0"/>
              <a:t>—</a:t>
            </a:r>
            <a:r>
              <a:rPr lang="zh-CN" altLang="en-US" dirty="0"/>
              <a:t>合作性</a:t>
            </a:r>
            <a:endParaRPr lang="en-US" altLang="zh-CN" dirty="0"/>
          </a:p>
          <a:p>
            <a:pPr lvl="0"/>
            <a:r>
              <a:rPr lang="zh-CN" altLang="en-US" dirty="0"/>
              <a:t>学习能力</a:t>
            </a:r>
            <a:r>
              <a:rPr lang="en-US" altLang="zh-CN" dirty="0"/>
              <a:t>—</a:t>
            </a:r>
            <a:r>
              <a:rPr lang="zh-CN" altLang="en-US" dirty="0"/>
              <a:t>分析性思维</a:t>
            </a:r>
            <a:endParaRPr lang="en-US" altLang="zh-CN" dirty="0"/>
          </a:p>
          <a:p>
            <a:pPr lvl="0"/>
            <a:r>
              <a:rPr lang="zh-CN" altLang="en-US" dirty="0"/>
              <a:t>抗压能力</a:t>
            </a:r>
            <a:r>
              <a:rPr lang="en-US" altLang="zh-CN" dirty="0"/>
              <a:t>—</a:t>
            </a:r>
            <a:r>
              <a:rPr lang="zh-CN" altLang="en-US" dirty="0"/>
              <a:t>压力忍受度</a:t>
            </a:r>
            <a:endParaRPr lang="en-US" altLang="zh-CN" dirty="0"/>
          </a:p>
          <a:p>
            <a:pPr lvl="0"/>
            <a:r>
              <a:rPr lang="zh-CN" altLang="en-US" dirty="0"/>
              <a:t>坚韧性</a:t>
            </a:r>
            <a:r>
              <a:rPr lang="en-US" altLang="zh-CN" dirty="0"/>
              <a:t>—</a:t>
            </a:r>
            <a:r>
              <a:rPr lang="zh-CN" altLang="en-US" dirty="0"/>
              <a:t>持久性</a:t>
            </a:r>
            <a:endParaRPr lang="en-US" altLang="zh-CN" dirty="0"/>
          </a:p>
          <a:p>
            <a:pPr lvl="0"/>
            <a:r>
              <a:rPr lang="zh-CN" altLang="en-US" dirty="0"/>
              <a:t>沟通能力</a:t>
            </a:r>
            <a:r>
              <a:rPr lang="en-US" altLang="zh-CN" dirty="0"/>
              <a:t>—</a:t>
            </a:r>
            <a:r>
              <a:rPr lang="zh-CN" altLang="en-US" dirty="0"/>
              <a:t>社会取向</a:t>
            </a:r>
            <a:endParaRPr lang="en-US" altLang="zh-CN" dirty="0"/>
          </a:p>
          <a:p>
            <a:pPr lvl="0"/>
            <a:r>
              <a:rPr lang="zh-CN" altLang="en-US" dirty="0"/>
              <a:t>积极主动</a:t>
            </a:r>
            <a:r>
              <a:rPr lang="en-US" altLang="zh-CN" dirty="0"/>
              <a:t>—</a:t>
            </a:r>
            <a:r>
              <a:rPr lang="zh-CN" altLang="en-US" dirty="0"/>
              <a:t>自发性</a:t>
            </a:r>
            <a:endParaRPr lang="en-US" altLang="zh-CN" dirty="0"/>
          </a:p>
          <a:p>
            <a:pPr lvl="0"/>
            <a:r>
              <a:rPr lang="zh-CN" altLang="en-US" dirty="0"/>
              <a:t>适应转变</a:t>
            </a:r>
            <a:r>
              <a:rPr lang="en-US" altLang="zh-CN" dirty="0"/>
              <a:t>—</a:t>
            </a:r>
            <a:r>
              <a:rPr lang="zh-CN" altLang="en-US" dirty="0"/>
              <a:t>适应</a:t>
            </a:r>
            <a:r>
              <a:rPr lang="en-US" altLang="zh-CN" dirty="0"/>
              <a:t>/</a:t>
            </a:r>
            <a:r>
              <a:rPr lang="zh-CN" altLang="en-US" dirty="0"/>
              <a:t>弹性</a:t>
            </a:r>
            <a:endParaRPr lang="en-US" altLang="zh-CN" dirty="0"/>
          </a:p>
          <a:p>
            <a:pPr lvl="0"/>
            <a:r>
              <a:rPr lang="zh-CN" altLang="en-US" dirty="0"/>
              <a:t>高效执行</a:t>
            </a:r>
            <a:r>
              <a:rPr lang="en-US" altLang="zh-CN" dirty="0"/>
              <a:t>—</a:t>
            </a:r>
            <a:r>
              <a:rPr lang="zh-CN" altLang="en-US" dirty="0"/>
              <a:t>成就努力</a:t>
            </a:r>
            <a:endParaRPr lang="en-US" altLang="zh-CN" dirty="0"/>
          </a:p>
          <a:p>
            <a:pPr lvl="0"/>
            <a:r>
              <a:rPr lang="zh-CN" altLang="en-US" dirty="0"/>
              <a:t>严谨细致</a:t>
            </a:r>
            <a:r>
              <a:rPr lang="en-US" altLang="zh-CN" dirty="0"/>
              <a:t>—</a:t>
            </a:r>
            <a:r>
              <a:rPr lang="zh-CN" altLang="en-US" dirty="0"/>
              <a:t>注重细节</a:t>
            </a:r>
            <a:endParaRPr lang="zh-CN" altLang="en-US" dirty="0"/>
          </a:p>
        </p:txBody>
      </p:sp>
      <p:sp>
        <p:nvSpPr>
          <p:cNvPr id="65540" name="灯片编号占位符 3"/>
          <p:cNvSpPr txBox="1">
            <a:spLocks noGrp="1"/>
          </p:cNvSpPr>
          <p:nvPr>
            <p:ph type="sldNum" sz="quarter"/>
          </p:nvPr>
        </p:nvSpPr>
        <p:spPr>
          <a:xfrm>
            <a:off x="5592763" y="6403975"/>
            <a:ext cx="4278312" cy="336550"/>
          </a:xfrm>
          <a:prstGeom prst="rect">
            <a:avLst/>
          </a:prstGeom>
          <a:noFill/>
          <a:ln w="9525">
            <a:noFill/>
          </a:ln>
        </p:spPr>
        <p:txBody>
          <a:bodyPr anchor="b"/>
          <a:lstStyle/>
          <a:p>
            <a:pPr lvl="0" algn="r" eaLnBrk="1" hangingPunct="1">
              <a:buFont typeface="Arial" panose="020B0604020202020204" pitchFamily="34" charset="0"/>
              <a:buNone/>
            </a:pPr>
            <a:fld id="{9A0DB2DC-4C9A-4742-B13C-FB6460FD3503}" type="slidenum">
              <a:rPr lang="zh-CN" altLang="en-US" sz="1200" dirty="0"/>
            </a:fld>
            <a:endParaRPr lang="zh-CN" alt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50C85C-E9D3-4231-B599-154D482DB76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281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5D80591-BAAA-4993-93F7-61721F9C274D}"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EDFC277-0F5F-4CFE-A345-BA92287D4929}" type="slidenum">
              <a:rPr lang="zh-CN" altLang="en-US" smtClean="0"/>
            </a:fld>
            <a:endParaRPr lang="zh-CN" altLang="en-US"/>
          </a:p>
        </p:txBody>
      </p:sp>
      <p:sp>
        <p:nvSpPr>
          <p:cNvPr id="7" name="矩形 6"/>
          <p:cNvSpPr/>
          <p:nvPr userDrawn="1"/>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连接符 7"/>
          <p:cNvCxnSpPr/>
          <p:nvPr userDrawn="1"/>
        </p:nvCxnSpPr>
        <p:spPr>
          <a:xfrm>
            <a:off x="-25474" y="6381328"/>
            <a:ext cx="12215887"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矩形 8"/>
          <p:cNvSpPr/>
          <p:nvPr userDrawn="1"/>
        </p:nvSpPr>
        <p:spPr>
          <a:xfrm>
            <a:off x="0" y="6400577"/>
            <a:ext cx="1702718" cy="136523"/>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Slide Number Placeholder 5"/>
          <p:cNvSpPr txBox="1"/>
          <p:nvPr userDrawn="1"/>
        </p:nvSpPr>
        <p:spPr>
          <a:xfrm>
            <a:off x="9483574" y="6021288"/>
            <a:ext cx="2742843"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
        <p:nvSpPr>
          <p:cNvPr id="11" name="矩形 10"/>
          <p:cNvSpPr/>
          <p:nvPr userDrawn="1"/>
        </p:nvSpPr>
        <p:spPr>
          <a:xfrm>
            <a:off x="11783838" y="6021288"/>
            <a:ext cx="406575" cy="36003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Slide Number Placeholder 5"/>
          <p:cNvSpPr txBox="1"/>
          <p:nvPr userDrawn="1"/>
        </p:nvSpPr>
        <p:spPr>
          <a:xfrm>
            <a:off x="9473043" y="6021288"/>
            <a:ext cx="2742843"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F4F9E9FB-C2F7-4553-B0C3-A70C871A63FB}"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EDFC277-0F5F-4CFE-A345-BA92287D4929}" type="slidenum">
              <a:rPr lang="zh-CN" altLang="en-US" smtClean="0"/>
            </a:fld>
            <a:endParaRPr lang="zh-CN" altLang="en-US"/>
          </a:p>
        </p:txBody>
      </p:sp>
      <p:pic>
        <p:nvPicPr>
          <p:cNvPr id="7" name="Picture 2" descr="C:\Users\Administrator\Desktop\12132323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3" y="0"/>
            <a:ext cx="12192001" cy="6893133"/>
          </a:xfrm>
          <a:prstGeom prst="rect">
            <a:avLst/>
          </a:prstGeom>
          <a:noFill/>
        </p:spPr>
      </p:pic>
      <p:sp>
        <p:nvSpPr>
          <p:cNvPr id="8" name="矩形 7"/>
          <p:cNvSpPr/>
          <p:nvPr userDrawn="1"/>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125"/>
            <a:ext cx="2628558"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091" y="365125"/>
            <a:ext cx="7733293"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7CF02A47-6CE9-424E-A398-04D318AD31D3}"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EDFC277-0F5F-4CFE-A345-BA92287D492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正文2">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257" y="2130425"/>
            <a:ext cx="10361581"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514" y="3886200"/>
            <a:ext cx="85330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8464A35-73C9-4F1F-B248-E6F7A3110477}" type="datetimeFigureOut">
              <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rPr>
            </a:fld>
            <a:endParaRPr kumimoji="0" lang="en-US" altLang="ko-KR" sz="1200" b="0" i="0" u="none" strike="noStrike" kern="1200" cap="none" spc="0" normalizeH="0" baseline="0" noProof="0" dirty="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ko-KR" altLang="en-US" dirty="0">
                <a:latin typeface="Malgun Gothic" panose="020B0503020000020004" pitchFamily="34" charset="-127"/>
              </a:rPr>
            </a:fld>
            <a:endParaRPr lang="ko-KR" altLang="en-US" dirty="0">
              <a:latin typeface="Malgun Gothic" panose="020B0503020000020004" pitchFamily="34" charset="-127"/>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8464A35-73C9-4F1F-B248-E6F7A3110477}" type="datetimeFigureOut">
              <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rPr>
            </a:fld>
            <a:endParaRPr kumimoji="0" lang="ko-KR" altLang="en-US" sz="1200" b="0" i="0" u="none" strike="noStrike" kern="1200" cap="none" spc="0" normalizeH="0" baseline="0" noProof="0" dirty="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ko-KR" altLang="en-US" dirty="0">
                <a:latin typeface="Malgun Gothic" panose="020B0503020000020004" pitchFamily="34" charset="-127"/>
              </a:rPr>
            </a:fld>
            <a:endParaRPr lang="ko-KR" altLang="en-US" dirty="0">
              <a:latin typeface="Malgun Gothic" panose="020B0503020000020004" pitchFamily="34" charset="-127"/>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34" y="4406900"/>
            <a:ext cx="10361581"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2934" y="2906713"/>
            <a:ext cx="1036158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8464A35-73C9-4F1F-B248-E6F7A3110477}" type="datetimeFigureOut">
              <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rPr>
            </a:fld>
            <a:endParaRPr kumimoji="0" lang="ko-KR" altLang="en-US" sz="1200" b="0" i="0" u="none" strike="noStrike" kern="1200" cap="none" spc="0" normalizeH="0" baseline="0" noProof="0" dirty="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ko-KR" altLang="en-US" dirty="0">
                <a:latin typeface="Malgun Gothic" panose="020B0503020000020004" pitchFamily="34" charset="-127"/>
              </a:rPr>
            </a:fld>
            <a:endParaRPr lang="ko-KR" altLang="en-US" dirty="0">
              <a:latin typeface="Malgun Gothic" panose="020B0503020000020004" pitchFamily="34" charset="-127"/>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505" y="1600200"/>
            <a:ext cx="538395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6632" y="1600200"/>
            <a:ext cx="538395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8464A35-73C9-4F1F-B248-E6F7A3110477}" type="datetimeFigureOut">
              <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rPr>
            </a:fld>
            <a:endParaRPr kumimoji="0" lang="ko-KR" altLang="en-US" sz="1200" b="0" i="0" u="none" strike="noStrike" kern="1200" cap="none" spc="0" normalizeH="0" baseline="0" noProof="0" dirty="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ko-KR" altLang="en-US" dirty="0">
                <a:latin typeface="Malgun Gothic" panose="020B0503020000020004" pitchFamily="34" charset="-127"/>
              </a:rPr>
            </a:fld>
            <a:endParaRPr lang="ko-KR" altLang="en-US" dirty="0">
              <a:latin typeface="Malgun Gothic" panose="020B0503020000020004" pitchFamily="34" charset="-127"/>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05" y="1535113"/>
            <a:ext cx="53860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505" y="2174875"/>
            <a:ext cx="53860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2399" y="1535113"/>
            <a:ext cx="53881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2399" y="2174875"/>
            <a:ext cx="53881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8464A35-73C9-4F1F-B248-E6F7A3110477}" type="datetimeFigureOut">
              <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rPr>
            </a:fld>
            <a:endParaRPr kumimoji="0" lang="ko-KR" altLang="en-US" sz="1200" b="0" i="0" u="none" strike="noStrike" kern="1200" cap="none" spc="0" normalizeH="0" baseline="0" noProof="0" dirty="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cs typeface="+mn-cs"/>
            </a:endParaRPr>
          </a:p>
        </p:txBody>
      </p:sp>
      <p:sp>
        <p:nvSpPr>
          <p:cNvPr id="9" name="灯片编号占位符 8"/>
          <p:cNvSpPr>
            <a:spLocks noGrp="1"/>
          </p:cNvSpPr>
          <p:nvPr>
            <p:ph type="sldNum" sz="quarter" idx="12"/>
          </p:nvPr>
        </p:nvSpPr>
        <p:spPr/>
        <p:txBody>
          <a:bodyPr/>
          <a:lstStyle/>
          <a:p>
            <a:pPr lvl="0" eaLnBrk="1" hangingPunct="1">
              <a:buNone/>
            </a:pPr>
            <a:fld id="{9A0DB2DC-4C9A-4742-B13C-FB6460FD3503}" type="slidenum">
              <a:rPr lang="ko-KR" altLang="en-US" dirty="0">
                <a:latin typeface="Malgun Gothic" panose="020B0503020000020004" pitchFamily="34" charset="-127"/>
              </a:rPr>
            </a:fld>
            <a:endParaRPr lang="ko-KR" altLang="en-US" dirty="0">
              <a:latin typeface="Malgun Gothic" panose="020B0503020000020004" pitchFamily="34" charset="-127"/>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8464A35-73C9-4F1F-B248-E6F7A3110477}" type="datetimeFigureOut">
              <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rPr>
            </a:fld>
            <a:endParaRPr kumimoji="0" lang="ko-KR" altLang="en-US" sz="1200" b="0" i="0" u="none" strike="noStrike" kern="1200" cap="none" spc="0" normalizeH="0" baseline="0" noProof="0" dirty="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cs typeface="+mn-cs"/>
            </a:endParaRPr>
          </a:p>
        </p:txBody>
      </p:sp>
      <p:sp>
        <p:nvSpPr>
          <p:cNvPr id="5" name="灯片编号占位符 4"/>
          <p:cNvSpPr>
            <a:spLocks noGrp="1"/>
          </p:cNvSpPr>
          <p:nvPr>
            <p:ph type="sldNum" sz="quarter" idx="12"/>
          </p:nvPr>
        </p:nvSpPr>
        <p:spPr/>
        <p:txBody>
          <a:bodyPr/>
          <a:lstStyle/>
          <a:p>
            <a:pPr lvl="0" eaLnBrk="1" hangingPunct="1">
              <a:buNone/>
            </a:pPr>
            <a:fld id="{9A0DB2DC-4C9A-4742-B13C-FB6460FD3503}" type="slidenum">
              <a:rPr lang="ko-KR" altLang="en-US" dirty="0">
                <a:latin typeface="Malgun Gothic" panose="020B0503020000020004" pitchFamily="34" charset="-127"/>
              </a:rPr>
            </a:fld>
            <a:endParaRPr lang="ko-KR" altLang="en-US" dirty="0">
              <a:latin typeface="Malgun Gothic" panose="020B0503020000020004" pitchFamily="34" charset="-127"/>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8464A35-73C9-4F1F-B248-E6F7A3110477}" type="datetimeFigureOut">
              <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rPr>
            </a:fld>
            <a:endParaRPr kumimoji="0" lang="ko-KR" altLang="en-US" sz="1200" b="0" i="0" u="none" strike="noStrike" kern="1200" cap="none" spc="0" normalizeH="0" baseline="0" noProof="0" dirty="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ko-KR" altLang="en-US" dirty="0">
                <a:latin typeface="Malgun Gothic" panose="020B0503020000020004" pitchFamily="34" charset="-127"/>
              </a:rPr>
            </a:fld>
            <a:endParaRPr lang="ko-KR" altLang="en-US" dirty="0">
              <a:latin typeface="Malgun Gothic" panose="020B0503020000020004" pitchFamily="34" charset="-127"/>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51359" y="1798570"/>
            <a:ext cx="10514231"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F2123390-9A64-4A28-AB17-C1E2380B6484}" type="datetime1">
              <a:rPr lang="zh-CN" altLang="en-US" smtClean="0"/>
            </a:fld>
            <a:endParaRPr lang="zh-CN" altLang="en-US"/>
          </a:p>
        </p:txBody>
      </p:sp>
      <p:cxnSp>
        <p:nvCxnSpPr>
          <p:cNvPr id="10" name="直接连接符 9"/>
          <p:cNvCxnSpPr/>
          <p:nvPr userDrawn="1"/>
        </p:nvCxnSpPr>
        <p:spPr>
          <a:xfrm>
            <a:off x="-25474" y="6381328"/>
            <a:ext cx="1221588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矩形 10"/>
          <p:cNvSpPr/>
          <p:nvPr userDrawn="1"/>
        </p:nvSpPr>
        <p:spPr>
          <a:xfrm>
            <a:off x="0" y="6400577"/>
            <a:ext cx="1702718" cy="136523"/>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11783838" y="6021288"/>
            <a:ext cx="406575" cy="36003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Slide Number Placeholder 5"/>
          <p:cNvSpPr>
            <a:spLocks noGrp="1"/>
          </p:cNvSpPr>
          <p:nvPr>
            <p:ph type="sldNum" sz="quarter" idx="12"/>
          </p:nvPr>
        </p:nvSpPr>
        <p:spPr>
          <a:xfrm>
            <a:off x="9524158" y="6021288"/>
            <a:ext cx="2742843" cy="365125"/>
          </a:xfrm>
        </p:spPr>
        <p:txBody>
          <a:bodyPr/>
          <a:lstStyle>
            <a:lvl1pPr>
              <a:defRPr sz="2400">
                <a:solidFill>
                  <a:schemeClr val="bg1"/>
                </a:solidFill>
              </a:defRPr>
            </a:lvl1pPr>
          </a:lstStyle>
          <a:p>
            <a:fld id="{4EDFC277-0F5F-4CFE-A345-BA92287D4929}" type="slidenum">
              <a:rPr lang="zh-CN" altLang="en-US" smtClean="0"/>
            </a:fld>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05" y="273050"/>
            <a:ext cx="4010457"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5989" y="273050"/>
            <a:ext cx="681460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505" y="1435100"/>
            <a:ext cx="401045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8464A35-73C9-4F1F-B248-E6F7A3110477}" type="datetimeFigureOut">
              <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rPr>
            </a:fld>
            <a:endParaRPr kumimoji="0" lang="ko-KR" altLang="en-US" sz="1200" b="0" i="0" u="none" strike="noStrike" kern="1200" cap="none" spc="0" normalizeH="0" baseline="0" noProof="0" dirty="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ko-KR" altLang="en-US" dirty="0">
                <a:latin typeface="Malgun Gothic" panose="020B0503020000020004" pitchFamily="34" charset="-127"/>
              </a:rPr>
            </a:fld>
            <a:endParaRPr lang="ko-KR" altLang="en-US" dirty="0">
              <a:latin typeface="Malgun Gothic" panose="020B0503020000020004" pitchFamily="34" charset="-127"/>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44" y="4800600"/>
            <a:ext cx="7314057"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344" y="612775"/>
            <a:ext cx="7314057"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smtClean="0">
              <a:ln>
                <a:noFill/>
              </a:ln>
              <a:solidFill>
                <a:schemeClr val="tx1"/>
              </a:solidFill>
              <a:effectLst/>
              <a:uLnTx/>
              <a:uFillTx/>
              <a:latin typeface="+mn-lt"/>
              <a:ea typeface="Arial Unicode MS" panose="020B0604020202020204" charset="-122"/>
              <a:cs typeface="Arial Unicode MS" panose="020B0604020202020204" charset="-122"/>
            </a:endParaRPr>
          </a:p>
        </p:txBody>
      </p:sp>
      <p:sp>
        <p:nvSpPr>
          <p:cNvPr id="4" name="文本占位符 3"/>
          <p:cNvSpPr>
            <a:spLocks noGrp="1"/>
          </p:cNvSpPr>
          <p:nvPr>
            <p:ph type="body" sz="half" idx="2"/>
          </p:nvPr>
        </p:nvSpPr>
        <p:spPr>
          <a:xfrm>
            <a:off x="2389344" y="5367338"/>
            <a:ext cx="731405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8464A35-73C9-4F1F-B248-E6F7A3110477}" type="datetimeFigureOut">
              <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rPr>
            </a:fld>
            <a:endParaRPr kumimoji="0" lang="ko-KR" altLang="en-US" sz="1200" b="0" i="0" u="none" strike="noStrike" kern="1200" cap="none" spc="0" normalizeH="0" baseline="0" noProof="0" dirty="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cs typeface="+mn-cs"/>
            </a:endParaRPr>
          </a:p>
        </p:txBody>
      </p:sp>
      <p:sp>
        <p:nvSpPr>
          <p:cNvPr id="7" name="灯片编号占位符 6"/>
          <p:cNvSpPr>
            <a:spLocks noGrp="1"/>
          </p:cNvSpPr>
          <p:nvPr>
            <p:ph type="sldNum" sz="quarter" idx="12"/>
          </p:nvPr>
        </p:nvSpPr>
        <p:spPr/>
        <p:txBody>
          <a:bodyPr/>
          <a:lstStyle/>
          <a:p>
            <a:pPr lvl="0" eaLnBrk="1" hangingPunct="1">
              <a:buNone/>
            </a:pPr>
            <a:fld id="{9A0DB2DC-4C9A-4742-B13C-FB6460FD3503}" type="slidenum">
              <a:rPr lang="ko-KR" altLang="en-US" dirty="0">
                <a:latin typeface="Malgun Gothic" panose="020B0503020000020004" pitchFamily="34" charset="-127"/>
              </a:rPr>
            </a:fld>
            <a:endParaRPr lang="ko-KR" altLang="en-US" dirty="0">
              <a:latin typeface="Malgun Gothic" panose="020B0503020000020004" pitchFamily="34" charset="-127"/>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8464A35-73C9-4F1F-B248-E6F7A3110477}" type="datetimeFigureOut">
              <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rPr>
            </a:fld>
            <a:endParaRPr kumimoji="0" lang="ko-KR" altLang="en-US" sz="1200" b="0" i="0" u="none" strike="noStrike" kern="1200" cap="none" spc="0" normalizeH="0" baseline="0" noProof="0" dirty="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ko-KR" altLang="en-US" dirty="0">
                <a:latin typeface="Malgun Gothic" panose="020B0503020000020004" pitchFamily="34" charset="-127"/>
              </a:rPr>
            </a:fld>
            <a:endParaRPr lang="ko-KR" altLang="en-US" dirty="0">
              <a:latin typeface="Malgun Gothic" panose="020B0503020000020004" pitchFamily="34" charset="-127"/>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7819" y="274638"/>
            <a:ext cx="2742771"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505" y="274638"/>
            <a:ext cx="8025146"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8464A35-73C9-4F1F-B248-E6F7A3110477}" type="datetimeFigureOut">
              <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rPr>
            </a:fld>
            <a:endParaRPr kumimoji="0" lang="ko-KR" altLang="en-US" sz="1200" b="0" i="0" u="none" strike="noStrike" kern="1200" cap="none" spc="0" normalizeH="0" baseline="0" noProof="0" dirty="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cs typeface="+mn-cs"/>
            </a:endParaRPr>
          </a:p>
        </p:txBody>
      </p:sp>
      <p:sp>
        <p:nvSpPr>
          <p:cNvPr id="6" name="灯片编号占位符 5"/>
          <p:cNvSpPr>
            <a:spLocks noGrp="1"/>
          </p:cNvSpPr>
          <p:nvPr>
            <p:ph type="sldNum" sz="quarter" idx="12"/>
          </p:nvPr>
        </p:nvSpPr>
        <p:spPr/>
        <p:txBody>
          <a:bodyPr/>
          <a:lstStyle/>
          <a:p>
            <a:pPr lvl="0" eaLnBrk="1" hangingPunct="1">
              <a:buNone/>
            </a:pPr>
            <a:fld id="{9A0DB2DC-4C9A-4742-B13C-FB6460FD3503}" type="slidenum">
              <a:rPr lang="ko-KR" altLang="en-US" dirty="0">
                <a:latin typeface="Malgun Gothic" panose="020B0503020000020004" pitchFamily="34" charset="-127"/>
              </a:rPr>
            </a:fld>
            <a:endParaRPr lang="ko-KR" altLang="en-US" dirty="0">
              <a:latin typeface="Malgun Gothic" panose="020B0503020000020004" pitchFamily="34" charset="-127"/>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bg>
      <p:bgPr>
        <a:solidFill>
          <a:srgbClr val="414455"/>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fld id="{58464A35-73C9-4F1F-B248-E6F7A3110477}" type="datetimeFigureOut">
              <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rPr>
            </a:fld>
            <a:endParaRPr kumimoji="0" lang="ko-KR" altLang="en-US" sz="1200" b="0" i="0" u="none" strike="noStrike" kern="1200" cap="none" spc="0" normalizeH="0" baseline="0" noProof="0" dirty="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cs typeface="+mn-cs"/>
            </a:endParaRPr>
          </a:p>
        </p:txBody>
      </p:sp>
      <p:sp>
        <p:nvSpPr>
          <p:cNvPr id="4" name="灯片编号占位符 3"/>
          <p:cNvSpPr>
            <a:spLocks noGrp="1"/>
          </p:cNvSpPr>
          <p:nvPr>
            <p:ph type="sldNum" sz="quarter" idx="12"/>
          </p:nvPr>
        </p:nvSpPr>
        <p:spPr/>
        <p:txBody>
          <a:bodyPr/>
          <a:lstStyle/>
          <a:p>
            <a:pPr lvl="0" eaLnBrk="1" hangingPunct="1">
              <a:buNone/>
            </a:pPr>
            <a:fld id="{9A0DB2DC-4C9A-4742-B13C-FB6460FD3503}" type="slidenum">
              <a:rPr lang="ko-KR" altLang="en-US" dirty="0">
                <a:latin typeface="Malgun Gothic" panose="020B0503020000020004" pitchFamily="34" charset="-127"/>
              </a:rPr>
            </a:fld>
            <a:endParaRPr lang="ko-KR" altLang="en-US" dirty="0">
              <a:latin typeface="Malgun Gothic" panose="020B0503020000020004" pitchFamily="34" charset="-127"/>
            </a:endParaRPr>
          </a:p>
        </p:txBody>
      </p:sp>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742" y="1709739"/>
            <a:ext cx="10514231"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B98FF614-71A1-40C5-8EA1-47D62E4DF69C}"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EDFC277-0F5F-4CFE-A345-BA92287D4929}" type="slidenum">
              <a:rPr lang="zh-CN" altLang="en-US" smtClean="0"/>
            </a:fld>
            <a:endParaRPr lang="zh-CN" altLang="en-US"/>
          </a:p>
        </p:txBody>
      </p:sp>
      <p:sp>
        <p:nvSpPr>
          <p:cNvPr id="7" name="矩形 6"/>
          <p:cNvSpPr/>
          <p:nvPr userDrawn="1"/>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2" descr="C:\Users\Administrator\Desktop\12132323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3" y="0"/>
            <a:ext cx="12192001" cy="6893133"/>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091" y="1825625"/>
            <a:ext cx="5180926"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6171396" y="1825625"/>
            <a:ext cx="5180926"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2744C773-5A8C-4393-899D-3BF317F50055}"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EDFC277-0F5F-4CFE-A345-BA92287D4929}" type="slidenum">
              <a:rPr lang="zh-CN" altLang="en-US" smtClean="0"/>
            </a:fld>
            <a:endParaRPr lang="zh-CN" altLang="en-US"/>
          </a:p>
        </p:txBody>
      </p:sp>
      <p:pic>
        <p:nvPicPr>
          <p:cNvPr id="8" name="Picture 2" descr="C:\Users\Administrator\Desktop\12132323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3" y="0"/>
            <a:ext cx="12192001" cy="6893133"/>
          </a:xfrm>
          <a:prstGeom prst="rect">
            <a:avLst/>
          </a:prstGeom>
          <a:noFill/>
        </p:spPr>
      </p:pic>
      <p:sp>
        <p:nvSpPr>
          <p:cNvPr id="9" name="矩形 8"/>
          <p:cNvSpPr/>
          <p:nvPr userDrawn="1"/>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679" y="365126"/>
            <a:ext cx="10514231"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679" y="1681163"/>
            <a:ext cx="51571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839679" y="2505075"/>
            <a:ext cx="5157116"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6171397"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6171397" y="2505075"/>
            <a:ext cx="5182513"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4B329C7F-5127-42A6-8893-3037A0C75A2A}"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EDFC277-0F5F-4CFE-A345-BA92287D4929}" type="slidenum">
              <a:rPr lang="zh-CN" altLang="en-US" smtClean="0"/>
            </a:fld>
            <a:endParaRPr lang="zh-CN" altLang="en-US"/>
          </a:p>
        </p:txBody>
      </p:sp>
      <p:pic>
        <p:nvPicPr>
          <p:cNvPr id="10" name="Picture 2" descr="C:\Users\Administrator\Desktop\12132323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3" y="0"/>
            <a:ext cx="12192001" cy="6893133"/>
          </a:xfrm>
          <a:prstGeom prst="rect">
            <a:avLst/>
          </a:prstGeom>
          <a:noFill/>
        </p:spPr>
      </p:pic>
      <p:sp>
        <p:nvSpPr>
          <p:cNvPr id="11" name="矩形 10"/>
          <p:cNvSpPr/>
          <p:nvPr userDrawn="1"/>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A2D252D-EF6B-4746-9DB0-8EA50B419135}"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EDFC277-0F5F-4CFE-A345-BA92287D4929}" type="slidenum">
              <a:rPr lang="zh-CN" altLang="en-US" smtClean="0"/>
            </a:fld>
            <a:endParaRPr lang="zh-CN" altLang="en-US"/>
          </a:p>
        </p:txBody>
      </p:sp>
      <p:pic>
        <p:nvPicPr>
          <p:cNvPr id="6" name="Picture 2" descr="C:\Users\Administrator\Desktop\12132323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3" y="0"/>
            <a:ext cx="12192001" cy="6893133"/>
          </a:xfrm>
          <a:prstGeom prst="rect">
            <a:avLst/>
          </a:prstGeom>
          <a:noFill/>
        </p:spPr>
      </p:pic>
      <p:sp>
        <p:nvSpPr>
          <p:cNvPr id="7" name="矩形 6"/>
          <p:cNvSpPr/>
          <p:nvPr userDrawn="1"/>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C614A5-3F7D-4300-B243-D41649369AB9}"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EDFC277-0F5F-4CFE-A345-BA92287D492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839679"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20808EDA-F055-4B86-9C7D-DCDBC983EC09}"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EDFC277-0F5F-4CFE-A345-BA92287D4929}" type="slidenum">
              <a:rPr lang="zh-CN" altLang="en-US" smtClean="0"/>
            </a:fld>
            <a:endParaRPr lang="zh-CN" altLang="en-US"/>
          </a:p>
        </p:txBody>
      </p:sp>
      <p:pic>
        <p:nvPicPr>
          <p:cNvPr id="8" name="Picture 2" descr="C:\Users\Administrator\Desktop\12132323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3" y="0"/>
            <a:ext cx="12192001" cy="6893133"/>
          </a:xfrm>
          <a:prstGeom prst="rect">
            <a:avLst/>
          </a:prstGeom>
          <a:noFill/>
        </p:spPr>
      </p:pic>
      <p:sp>
        <p:nvSpPr>
          <p:cNvPr id="9" name="矩形 8"/>
          <p:cNvSpPr/>
          <p:nvPr userDrawn="1"/>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2513" y="987426"/>
            <a:ext cx="6171397"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679"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350872D6-634A-44F5-BCDB-BC16B085D8E6}"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EDFC277-0F5F-4CFE-A345-BA92287D4929}" type="slidenum">
              <a:rPr lang="zh-CN" altLang="en-US" smtClean="0"/>
            </a:fld>
            <a:endParaRPr lang="zh-CN" altLang="en-US"/>
          </a:p>
        </p:txBody>
      </p:sp>
      <p:pic>
        <p:nvPicPr>
          <p:cNvPr id="8" name="Picture 2" descr="C:\Users\Administrator\Desktop\12132323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3" y="0"/>
            <a:ext cx="12192001" cy="6893133"/>
          </a:xfrm>
          <a:prstGeom prst="rect">
            <a:avLst/>
          </a:prstGeom>
          <a:noFill/>
        </p:spPr>
      </p:pic>
      <p:sp>
        <p:nvSpPr>
          <p:cNvPr id="9" name="矩形 8"/>
          <p:cNvSpPr/>
          <p:nvPr userDrawn="1"/>
        </p:nvSpPr>
        <p:spPr>
          <a:xfrm flipH="1">
            <a:off x="-4" y="6596410"/>
            <a:ext cx="12195177" cy="28897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126"/>
            <a:ext cx="10514231"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CD150-21F3-4ABE-987B-AC9581B21A40}" type="datetime1">
              <a:rPr lang="zh-CN" altLang="en-US" smtClean="0"/>
            </a:fld>
            <a:endParaRPr lang="zh-CN" altLang="en-US"/>
          </a:p>
        </p:txBody>
      </p:sp>
      <p:sp>
        <p:nvSpPr>
          <p:cNvPr id="5" name="Footer Placeholder 4"/>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FC277-0F5F-4CFE-A345-BA92287D4929}" type="slidenum">
              <a:rPr lang="zh-CN" altLang="en-US" smtClean="0"/>
            </a:fld>
            <a:endParaRPr lang="zh-CN" altLang="en-US"/>
          </a:p>
        </p:txBody>
      </p:sp>
      <p:cxnSp>
        <p:nvCxnSpPr>
          <p:cNvPr id="9" name="直接连接符 8"/>
          <p:cNvCxnSpPr/>
          <p:nvPr userDrawn="1"/>
        </p:nvCxnSpPr>
        <p:spPr>
          <a:xfrm>
            <a:off x="-25474" y="6381328"/>
            <a:ext cx="1221588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矩形 9"/>
          <p:cNvSpPr/>
          <p:nvPr userDrawn="1"/>
        </p:nvSpPr>
        <p:spPr>
          <a:xfrm>
            <a:off x="0" y="6400577"/>
            <a:ext cx="1702718" cy="136523"/>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Slide Number Placeholder 5"/>
          <p:cNvSpPr txBox="1"/>
          <p:nvPr userDrawn="1"/>
        </p:nvSpPr>
        <p:spPr>
          <a:xfrm>
            <a:off x="9483574" y="6021288"/>
            <a:ext cx="2742843"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
        <p:nvSpPr>
          <p:cNvPr id="12" name="矩形 11"/>
          <p:cNvSpPr/>
          <p:nvPr userDrawn="1"/>
        </p:nvSpPr>
        <p:spPr>
          <a:xfrm>
            <a:off x="11783838" y="6021288"/>
            <a:ext cx="406575" cy="36003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Slide Number Placeholder 5"/>
          <p:cNvSpPr txBox="1"/>
          <p:nvPr userDrawn="1"/>
        </p:nvSpPr>
        <p:spPr>
          <a:xfrm>
            <a:off x="9473043" y="6021288"/>
            <a:ext cx="2742843" cy="365125"/>
          </a:xfrm>
          <a:prstGeom prst="rect">
            <a:avLst/>
          </a:prstGeom>
        </p:spPr>
        <p:txBody>
          <a:bodyPr vert="horz" lIns="91440" tIns="45720" rIns="91440" bIns="45720" rtlCol="0" anchor="ctr"/>
          <a:lstStyle>
            <a:defPPr>
              <a:defRPr lang="en-US"/>
            </a:defPPr>
            <a:lvl1pPr marL="0" algn="r" defTabSz="457200" rtl="0" eaLnBrk="1" latinLnBrk="0" hangingPunct="1">
              <a:defRPr sz="2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609505" y="274638"/>
            <a:ext cx="10971086" cy="1143000"/>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2051" name="文本占位符 2"/>
          <p:cNvSpPr>
            <a:spLocks noGrp="1"/>
          </p:cNvSpPr>
          <p:nvPr>
            <p:ph type="body" idx="1"/>
          </p:nvPr>
        </p:nvSpPr>
        <p:spPr>
          <a:xfrm>
            <a:off x="609505" y="1600200"/>
            <a:ext cx="10971086" cy="4525963"/>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505" y="6356350"/>
            <a:ext cx="2844356" cy="365125"/>
          </a:xfrm>
          <a:prstGeom prst="rect">
            <a:avLst/>
          </a:prstGeom>
        </p:spPr>
        <p:txBody>
          <a:bodyPr vert="horz" lIns="91440" tIns="45720" rIns="91440" bIns="45720" rtlCol="0" anchor="ctr"/>
          <a:lstStyle>
            <a:lvl1pPr algn="l">
              <a:defRPr sz="1200" smtClean="0">
                <a:solidFill>
                  <a:schemeClr val="tx1">
                    <a:tint val="75000"/>
                  </a:schemeClr>
                </a:solidFill>
                <a:ea typeface="Arial Unicode MS" panose="020B0604020202020204"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58464A35-73C9-4F1F-B248-E6F7A3110477}" type="datetimeFigureOut">
              <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rPr>
            </a:fld>
            <a:endParaRPr kumimoji="0" lang="en-US" altLang="ko-KR" sz="1200" b="0" i="0" u="none" strike="noStrike" kern="1200" cap="none" spc="0" normalizeH="0" baseline="0" noProof="0" dirty="0">
              <a:ln>
                <a:noFill/>
              </a:ln>
              <a:solidFill>
                <a:schemeClr val="tx1">
                  <a:tint val="75000"/>
                </a:schemeClr>
              </a:solidFill>
              <a:effectLst/>
              <a:uLnTx/>
              <a:uFillTx/>
              <a:latin typeface="Malgun Gothic" panose="020B0503020000020004" pitchFamily="34" charset="-127"/>
              <a:ea typeface="微软雅黑" panose="020B0503020204020204" pitchFamily="34" charset="-122"/>
              <a:cs typeface="+mn-cs"/>
            </a:endParaRPr>
          </a:p>
        </p:txBody>
      </p:sp>
      <p:sp>
        <p:nvSpPr>
          <p:cNvPr id="5" name="页脚占位符 4"/>
          <p:cNvSpPr>
            <a:spLocks noGrp="1"/>
          </p:cNvSpPr>
          <p:nvPr>
            <p:ph type="ftr" sz="quarter" idx="3"/>
          </p:nvPr>
        </p:nvSpPr>
        <p:spPr>
          <a:xfrm>
            <a:off x="4164949" y="6356350"/>
            <a:ext cx="3860197" cy="365125"/>
          </a:xfrm>
          <a:prstGeom prst="rect">
            <a:avLst/>
          </a:prstGeom>
        </p:spPr>
        <p:txBody>
          <a:bodyPr vert="horz" lIns="91440" tIns="45720" rIns="91440" bIns="45720" rtlCol="0" anchor="ctr"/>
          <a:lstStyle>
            <a:lvl1pPr algn="ctr">
              <a:defRPr sz="1200" dirty="0">
                <a:solidFill>
                  <a:schemeClr val="tx1">
                    <a:tint val="75000"/>
                  </a:schemeClr>
                </a:solidFill>
                <a:ea typeface="微软雅黑" panose="020B0503020204020204" pitchFamily="34" charset="-122"/>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ko-KR" altLang="en-US" sz="1200" b="0" i="0" u="none" strike="noStrike" kern="1200" cap="none" spc="0" normalizeH="0" baseline="0" noProof="0">
              <a:ln>
                <a:noFill/>
              </a:ln>
              <a:solidFill>
                <a:schemeClr val="tx1">
                  <a:tint val="75000"/>
                </a:schemeClr>
              </a:solidFill>
              <a:effectLst/>
              <a:uLnTx/>
              <a:uFillTx/>
              <a:latin typeface="Malgun Gothic" panose="020B0503020000020004" pitchFamily="34" charset="-127"/>
              <a:cs typeface="+mn-cs"/>
            </a:endParaRPr>
          </a:p>
        </p:txBody>
      </p:sp>
      <p:sp>
        <p:nvSpPr>
          <p:cNvPr id="6" name="灯片编号占位符 5"/>
          <p:cNvSpPr>
            <a:spLocks noGrp="1"/>
          </p:cNvSpPr>
          <p:nvPr>
            <p:ph type="sldNum" sz="quarter" idx="4"/>
          </p:nvPr>
        </p:nvSpPr>
        <p:spPr>
          <a:xfrm>
            <a:off x="8736235" y="6356350"/>
            <a:ext cx="2844356" cy="365125"/>
          </a:xfrm>
          <a:prstGeom prst="rect">
            <a:avLst/>
          </a:prstGeom>
        </p:spPr>
        <p:txBody>
          <a:bodyPr vert="horz" lIns="91440" tIns="45720" rIns="91440" bIns="45720" rtlCol="0" anchor="ctr"/>
          <a:lstStyle>
            <a:lvl1pPr algn="r">
              <a:defRPr sz="1200">
                <a:solidFill>
                  <a:srgbClr val="898989"/>
                </a:solidFill>
                <a:ea typeface="Arial Unicode MS" panose="020B0604020202020204" charset="-122"/>
              </a:defRPr>
            </a:lvl1pPr>
          </a:lstStyle>
          <a:p>
            <a:pPr lvl="0" eaLnBrk="1" hangingPunct="1">
              <a:buNone/>
            </a:pPr>
            <a:fld id="{9A0DB2DC-4C9A-4742-B13C-FB6460FD3503}" type="slidenum">
              <a:rPr lang="ko-KR" altLang="en-US" dirty="0">
                <a:latin typeface="Malgun Gothic" panose="020B0503020000020004" pitchFamily="34" charset="-127"/>
              </a:rPr>
            </a:fld>
            <a:endParaRPr lang="ko-KR" altLang="en-US" dirty="0">
              <a:latin typeface="Malgun Gothic" panose="020B0503020000020004" pitchFamily="34" charset="-127"/>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ctr" rtl="0" fontAlgn="base">
        <a:spcBef>
          <a:spcPct val="0"/>
        </a:spcBef>
        <a:spcAft>
          <a:spcPct val="0"/>
        </a:spcAft>
        <a:defRPr sz="4400" kern="1200">
          <a:solidFill>
            <a:schemeClr val="tx1"/>
          </a:solidFill>
          <a:latin typeface="+mj-lt"/>
          <a:ea typeface="微软雅黑" panose="020B0503020204020204" pitchFamily="34" charset="-122"/>
          <a:cs typeface="微软雅黑" panose="020B0503020204020204" pitchFamily="34" charset="-122"/>
        </a:defRPr>
      </a:lvl1pPr>
      <a:lvl2pPr algn="ctr" rtl="0" fontAlgn="base">
        <a:spcBef>
          <a:spcPct val="0"/>
        </a:spcBef>
        <a:spcAft>
          <a:spcPct val="0"/>
        </a:spcAft>
        <a:defRPr sz="4400">
          <a:solidFill>
            <a:schemeClr val="tx1"/>
          </a:solidFill>
          <a:latin typeface="Calibri" panose="020F0502020204030204" charset="0"/>
          <a:ea typeface="Arial Unicode MS" panose="020B0604020202020204" charset="-122"/>
          <a:cs typeface="Arial Unicode MS" panose="020B0604020202020204" charset="-122"/>
        </a:defRPr>
      </a:lvl2pPr>
      <a:lvl3pPr algn="ctr" rtl="0" fontAlgn="base">
        <a:spcBef>
          <a:spcPct val="0"/>
        </a:spcBef>
        <a:spcAft>
          <a:spcPct val="0"/>
        </a:spcAft>
        <a:defRPr sz="4400">
          <a:solidFill>
            <a:schemeClr val="tx1"/>
          </a:solidFill>
          <a:latin typeface="Calibri" panose="020F0502020204030204" charset="0"/>
          <a:ea typeface="Arial Unicode MS" panose="020B0604020202020204" charset="-122"/>
          <a:cs typeface="Arial Unicode MS" panose="020B0604020202020204" charset="-122"/>
        </a:defRPr>
      </a:lvl3pPr>
      <a:lvl4pPr algn="ctr" rtl="0" fontAlgn="base">
        <a:spcBef>
          <a:spcPct val="0"/>
        </a:spcBef>
        <a:spcAft>
          <a:spcPct val="0"/>
        </a:spcAft>
        <a:defRPr sz="4400">
          <a:solidFill>
            <a:schemeClr val="tx1"/>
          </a:solidFill>
          <a:latin typeface="Calibri" panose="020F0502020204030204" charset="0"/>
          <a:ea typeface="Arial Unicode MS" panose="020B0604020202020204" charset="-122"/>
          <a:cs typeface="Arial Unicode MS" panose="020B0604020202020204" charset="-122"/>
        </a:defRPr>
      </a:lvl4pPr>
      <a:lvl5pPr algn="ctr" rtl="0" fontAlgn="base">
        <a:spcBef>
          <a:spcPct val="0"/>
        </a:spcBef>
        <a:spcAft>
          <a:spcPct val="0"/>
        </a:spcAft>
        <a:defRPr sz="4400">
          <a:solidFill>
            <a:schemeClr val="tx1"/>
          </a:solidFill>
          <a:latin typeface="Calibri" panose="020F0502020204030204" charset="0"/>
          <a:ea typeface="Arial Unicode MS" panose="020B0604020202020204" charset="-122"/>
          <a:cs typeface="Arial Unicode MS" panose="020B0604020202020204" charset="-122"/>
        </a:defRPr>
      </a:lvl5pPr>
      <a:lvl6pPr marL="457200" algn="ctr" rtl="0" fontAlgn="base">
        <a:spcBef>
          <a:spcPct val="0"/>
        </a:spcBef>
        <a:spcAft>
          <a:spcPct val="0"/>
        </a:spcAft>
        <a:defRPr sz="4400">
          <a:solidFill>
            <a:schemeClr val="tx1"/>
          </a:solidFill>
          <a:latin typeface="Calibri" panose="020F0502020204030204" charset="0"/>
          <a:ea typeface="Arial Unicode MS" panose="020B0604020202020204" charset="-122"/>
          <a:cs typeface="Arial Unicode MS" panose="020B0604020202020204" charset="-122"/>
        </a:defRPr>
      </a:lvl6pPr>
      <a:lvl7pPr marL="914400" algn="ctr" rtl="0" fontAlgn="base">
        <a:spcBef>
          <a:spcPct val="0"/>
        </a:spcBef>
        <a:spcAft>
          <a:spcPct val="0"/>
        </a:spcAft>
        <a:defRPr sz="4400">
          <a:solidFill>
            <a:schemeClr val="tx1"/>
          </a:solidFill>
          <a:latin typeface="Calibri" panose="020F0502020204030204" charset="0"/>
          <a:ea typeface="Arial Unicode MS" panose="020B0604020202020204" charset="-122"/>
          <a:cs typeface="Arial Unicode MS" panose="020B0604020202020204" charset="-122"/>
        </a:defRPr>
      </a:lvl7pPr>
      <a:lvl8pPr marL="1371600" algn="ctr" rtl="0" fontAlgn="base">
        <a:spcBef>
          <a:spcPct val="0"/>
        </a:spcBef>
        <a:spcAft>
          <a:spcPct val="0"/>
        </a:spcAft>
        <a:defRPr sz="4400">
          <a:solidFill>
            <a:schemeClr val="tx1"/>
          </a:solidFill>
          <a:latin typeface="Calibri" panose="020F0502020204030204" charset="0"/>
          <a:ea typeface="Arial Unicode MS" panose="020B0604020202020204" charset="-122"/>
          <a:cs typeface="Arial Unicode MS" panose="020B0604020202020204" charset="-122"/>
        </a:defRPr>
      </a:lvl8pPr>
      <a:lvl9pPr marL="1828800" algn="ctr" rtl="0" fontAlgn="base">
        <a:spcBef>
          <a:spcPct val="0"/>
        </a:spcBef>
        <a:spcAft>
          <a:spcPct val="0"/>
        </a:spcAft>
        <a:defRPr sz="4400">
          <a:solidFill>
            <a:schemeClr val="tx1"/>
          </a:solidFill>
          <a:latin typeface="Calibri" panose="020F0502020204030204" charset="0"/>
          <a:ea typeface="Arial Unicode MS" panose="020B0604020202020204" charset="-122"/>
          <a:cs typeface="Arial Unicode MS" panose="020B0604020202020204"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微软雅黑" panose="020B0503020204020204" pitchFamily="34" charset="-122"/>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微软雅黑" panose="020B0503020204020204" pitchFamily="34" charset="-122"/>
          <a:cs typeface="微软雅黑" panose="020B0503020204020204" pitchFamily="34" charset="-122"/>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微软雅黑" panose="020B0503020204020204" pitchFamily="34" charset="-122"/>
          <a:cs typeface="微软雅黑" panose="020B0503020204020204" pitchFamily="34" charset="-122"/>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微软雅黑" panose="020B0503020204020204" pitchFamily="34" charset="-122"/>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微软雅黑" panose="020B0503020204020204" pitchFamily="34" charset="-122"/>
          <a:cs typeface="微软雅黑" panose="020B0503020204020204" pitchFamily="34" charset="-122"/>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chart" Target="../charts/chart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21.jpeg"/><Relationship Id="rId7" Type="http://schemas.openxmlformats.org/officeDocument/2006/relationships/image" Target="../media/image20.jpeg"/><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png"/><Relationship Id="rId10" Type="http://schemas.openxmlformats.org/officeDocument/2006/relationships/notesSlide" Target="../notesSlides/notesSlide10.xml"/><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8" Type="http://schemas.openxmlformats.org/officeDocument/2006/relationships/notesSlide" Target="../notesSlides/notesSlide11.xml"/><Relationship Id="rId27" Type="http://schemas.openxmlformats.org/officeDocument/2006/relationships/slideLayout" Target="../slideLayouts/slideLayout14.xml"/><Relationship Id="rId26" Type="http://schemas.openxmlformats.org/officeDocument/2006/relationships/tags" Target="../tags/tag20.xml"/><Relationship Id="rId25" Type="http://schemas.openxmlformats.org/officeDocument/2006/relationships/image" Target="../media/image27.png"/><Relationship Id="rId24" Type="http://schemas.openxmlformats.org/officeDocument/2006/relationships/image" Target="../media/image26.png"/><Relationship Id="rId23" Type="http://schemas.openxmlformats.org/officeDocument/2006/relationships/image" Target="../media/image25.png"/><Relationship Id="rId22" Type="http://schemas.openxmlformats.org/officeDocument/2006/relationships/image" Target="../media/image24.png"/><Relationship Id="rId21" Type="http://schemas.openxmlformats.org/officeDocument/2006/relationships/image" Target="../media/image23.png"/><Relationship Id="rId20" Type="http://schemas.openxmlformats.org/officeDocument/2006/relationships/image" Target="../media/image22.png"/><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hyperlink" Target="http://www.career.zju.edu.cn/" TargetMode="Externa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image" Target="../media/image29.jpeg"/></Relationships>
</file>

<file path=ppt/slides/_rels/slide29.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12.xml"/><Relationship Id="rId5" Type="http://schemas.openxmlformats.org/officeDocument/2006/relationships/image" Target="../media/image43.wmf"/><Relationship Id="rId4" Type="http://schemas.openxmlformats.org/officeDocument/2006/relationships/oleObject" Target="../embeddings/oleObject2.bin"/><Relationship Id="rId3" Type="http://schemas.openxmlformats.org/officeDocument/2006/relationships/image" Target="../media/image42.png"/><Relationship Id="rId2" Type="http://schemas.openxmlformats.org/officeDocument/2006/relationships/image" Target="../media/image41.wmf"/><Relationship Id="rId1"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hdphoto" Target="../media/image45.wdp"/><Relationship Id="rId1"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6.png"/></Relationships>
</file>

<file path=ppt/slides/_rels/slide32.xml.rels><?xml version="1.0" encoding="UTF-8" standalone="yes"?>
<Relationships xmlns="http://schemas.openxmlformats.org/package/2006/relationships"><Relationship Id="rId9" Type="http://schemas.openxmlformats.org/officeDocument/2006/relationships/notesSlide" Target="../notesSlides/notesSlide14.xml"/><Relationship Id="rId8" Type="http://schemas.openxmlformats.org/officeDocument/2006/relationships/slideLayout" Target="../slideLayouts/slideLayout14.xml"/><Relationship Id="rId7" Type="http://schemas.openxmlformats.org/officeDocument/2006/relationships/image" Target="../media/image53.jpeg"/><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image" Target="../media/image47.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58.png"/><Relationship Id="rId1"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5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hdphoto" Target="../media/image61.wdp"/><Relationship Id="rId1"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 name="任意多边形 69"/>
          <p:cNvSpPr/>
          <p:nvPr/>
        </p:nvSpPr>
        <p:spPr>
          <a:xfrm>
            <a:off x="561975" y="5459413"/>
            <a:ext cx="1379538" cy="1436687"/>
          </a:xfrm>
          <a:custGeom>
            <a:avLst/>
            <a:gdLst>
              <a:gd name="connsiteX0" fmla="*/ 988221 w 1379382"/>
              <a:gd name="connsiteY0" fmla="*/ 0 h 1436917"/>
              <a:gd name="connsiteX1" fmla="*/ 1010406 w 1379382"/>
              <a:gd name="connsiteY1" fmla="*/ 15258 h 1436917"/>
              <a:gd name="connsiteX2" fmla="*/ 1238011 w 1379382"/>
              <a:gd name="connsiteY2" fmla="*/ 370872 h 1436917"/>
              <a:gd name="connsiteX3" fmla="*/ 1235427 w 1379382"/>
              <a:gd name="connsiteY3" fmla="*/ 372649 h 1436917"/>
              <a:gd name="connsiteX4" fmla="*/ 1289073 w 1379382"/>
              <a:gd name="connsiteY4" fmla="*/ 450653 h 1436917"/>
              <a:gd name="connsiteX5" fmla="*/ 1379382 w 1379382"/>
              <a:gd name="connsiteY5" fmla="*/ 591754 h 1436917"/>
              <a:gd name="connsiteX6" fmla="*/ 798132 w 1379382"/>
              <a:gd name="connsiteY6" fmla="*/ 1436917 h 1436917"/>
              <a:gd name="connsiteX7" fmla="*/ 0 w 1379382"/>
              <a:gd name="connsiteY7" fmla="*/ 1436917 h 1436917"/>
              <a:gd name="connsiteX8" fmla="*/ 988221 w 1379382"/>
              <a:gd name="connsiteY8" fmla="*/ 0 h 143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9382" h="1436917">
                <a:moveTo>
                  <a:pt x="988221" y="0"/>
                </a:moveTo>
                <a:lnTo>
                  <a:pt x="1010406" y="15258"/>
                </a:lnTo>
                <a:lnTo>
                  <a:pt x="1238011" y="370872"/>
                </a:lnTo>
                <a:lnTo>
                  <a:pt x="1235427" y="372649"/>
                </a:lnTo>
                <a:lnTo>
                  <a:pt x="1289073" y="450653"/>
                </a:lnTo>
                <a:lnTo>
                  <a:pt x="1379382" y="591754"/>
                </a:lnTo>
                <a:lnTo>
                  <a:pt x="798132" y="1436917"/>
                </a:lnTo>
                <a:lnTo>
                  <a:pt x="0" y="1436917"/>
                </a:lnTo>
                <a:lnTo>
                  <a:pt x="988221"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6" name="任意多边形 68"/>
          <p:cNvSpPr/>
          <p:nvPr/>
        </p:nvSpPr>
        <p:spPr>
          <a:xfrm>
            <a:off x="1949450" y="5459413"/>
            <a:ext cx="1377950" cy="1436687"/>
          </a:xfrm>
          <a:custGeom>
            <a:avLst/>
            <a:gdLst>
              <a:gd name="connsiteX0" fmla="*/ 389113 w 1377333"/>
              <a:gd name="connsiteY0" fmla="*/ 0 h 1436916"/>
              <a:gd name="connsiteX1" fmla="*/ 1377333 w 1377333"/>
              <a:gd name="connsiteY1" fmla="*/ 1436916 h 1436916"/>
              <a:gd name="connsiteX2" fmla="*/ 579200 w 1377333"/>
              <a:gd name="connsiteY2" fmla="*/ 1436916 h 1436916"/>
              <a:gd name="connsiteX3" fmla="*/ 0 w 1377333"/>
              <a:gd name="connsiteY3" fmla="*/ 594733 h 1436916"/>
              <a:gd name="connsiteX4" fmla="*/ 373996 w 1377333"/>
              <a:gd name="connsiteY4" fmla="*/ 10397 h 1436916"/>
              <a:gd name="connsiteX5" fmla="*/ 389113 w 1377333"/>
              <a:gd name="connsiteY5" fmla="*/ 0 h 143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7333" h="1436916">
                <a:moveTo>
                  <a:pt x="389113" y="0"/>
                </a:moveTo>
                <a:lnTo>
                  <a:pt x="1377333" y="1436916"/>
                </a:lnTo>
                <a:lnTo>
                  <a:pt x="579200" y="1436916"/>
                </a:lnTo>
                <a:lnTo>
                  <a:pt x="0" y="594733"/>
                </a:lnTo>
                <a:lnTo>
                  <a:pt x="373996" y="10397"/>
                </a:lnTo>
                <a:lnTo>
                  <a:pt x="389113"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7" name="任意多边形 818"/>
          <p:cNvSpPr/>
          <p:nvPr/>
        </p:nvSpPr>
        <p:spPr>
          <a:xfrm flipV="1">
            <a:off x="5465763" y="5122863"/>
            <a:ext cx="1609725" cy="1773237"/>
          </a:xfrm>
          <a:custGeom>
            <a:avLst/>
            <a:gdLst>
              <a:gd name="connsiteX0" fmla="*/ 1219285 w 1608398"/>
              <a:gd name="connsiteY0" fmla="*/ 1772896 h 1772896"/>
              <a:gd name="connsiteX1" fmla="*/ 1234402 w 1608398"/>
              <a:gd name="connsiteY1" fmla="*/ 1762499 h 1772896"/>
              <a:gd name="connsiteX2" fmla="*/ 1608398 w 1608398"/>
              <a:gd name="connsiteY2" fmla="*/ 1178163 h 1772896"/>
              <a:gd name="connsiteX3" fmla="*/ 798132 w 1608398"/>
              <a:gd name="connsiteY3" fmla="*/ 0 h 1772896"/>
              <a:gd name="connsiteX4" fmla="*/ 0 w 1608398"/>
              <a:gd name="connsiteY4" fmla="*/ 0 h 1772896"/>
              <a:gd name="connsiteX5" fmla="*/ 1219285 w 1608398"/>
              <a:gd name="connsiteY5" fmla="*/ 1772896 h 177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8398" h="1772896">
                <a:moveTo>
                  <a:pt x="1219285" y="1772896"/>
                </a:moveTo>
                <a:lnTo>
                  <a:pt x="1234402" y="1762499"/>
                </a:lnTo>
                <a:lnTo>
                  <a:pt x="1608398" y="1178163"/>
                </a:lnTo>
                <a:lnTo>
                  <a:pt x="798132" y="0"/>
                </a:lnTo>
                <a:lnTo>
                  <a:pt x="0" y="0"/>
                </a:lnTo>
                <a:lnTo>
                  <a:pt x="1219285" y="1772896"/>
                </a:lnTo>
                <a:close/>
              </a:path>
            </a:pathLst>
          </a:custGeom>
          <a:solidFill>
            <a:schemeClr val="accent5">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8" name="任意多边形 823"/>
          <p:cNvSpPr/>
          <p:nvPr/>
        </p:nvSpPr>
        <p:spPr>
          <a:xfrm flipH="1" flipV="1">
            <a:off x="4400550" y="4205288"/>
            <a:ext cx="2238375" cy="2690812"/>
          </a:xfrm>
          <a:custGeom>
            <a:avLst/>
            <a:gdLst>
              <a:gd name="connsiteX0" fmla="*/ 1850042 w 2239155"/>
              <a:gd name="connsiteY0" fmla="*/ 2690045 h 2690045"/>
              <a:gd name="connsiteX1" fmla="*/ 0 w 2239155"/>
              <a:gd name="connsiteY1" fmla="*/ 0 h 2690045"/>
              <a:gd name="connsiteX2" fmla="*/ 798132 w 2239155"/>
              <a:gd name="connsiteY2" fmla="*/ 0 h 2690045"/>
              <a:gd name="connsiteX3" fmla="*/ 2239155 w 2239155"/>
              <a:gd name="connsiteY3" fmla="*/ 2095312 h 2690045"/>
              <a:gd name="connsiteX4" fmla="*/ 1865159 w 2239155"/>
              <a:gd name="connsiteY4" fmla="*/ 2679648 h 2690045"/>
              <a:gd name="connsiteX5" fmla="*/ 1850042 w 2239155"/>
              <a:gd name="connsiteY5" fmla="*/ 2690045 h 269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155" h="2690045">
                <a:moveTo>
                  <a:pt x="1850042" y="2690045"/>
                </a:moveTo>
                <a:lnTo>
                  <a:pt x="0" y="0"/>
                </a:lnTo>
                <a:lnTo>
                  <a:pt x="798132" y="0"/>
                </a:lnTo>
                <a:lnTo>
                  <a:pt x="2239155" y="2095312"/>
                </a:lnTo>
                <a:lnTo>
                  <a:pt x="1865159" y="2679648"/>
                </a:lnTo>
                <a:lnTo>
                  <a:pt x="1850042" y="2690045"/>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9" name="任意多边形 519"/>
          <p:cNvSpPr/>
          <p:nvPr/>
        </p:nvSpPr>
        <p:spPr>
          <a:xfrm>
            <a:off x="10575925" y="2868613"/>
            <a:ext cx="768350" cy="595312"/>
          </a:xfrm>
          <a:custGeom>
            <a:avLst/>
            <a:gdLst>
              <a:gd name="connsiteX0" fmla="*/ 380650 w 768171"/>
              <a:gd name="connsiteY0" fmla="*/ 0 h 594733"/>
              <a:gd name="connsiteX1" fmla="*/ 386064 w 768171"/>
              <a:gd name="connsiteY1" fmla="*/ 7873 h 594733"/>
              <a:gd name="connsiteX2" fmla="*/ 479739 w 768171"/>
              <a:gd name="connsiteY2" fmla="*/ 144080 h 594733"/>
              <a:gd name="connsiteX3" fmla="*/ 530801 w 768171"/>
              <a:gd name="connsiteY3" fmla="*/ 223861 h 594733"/>
              <a:gd name="connsiteX4" fmla="*/ 758406 w 768171"/>
              <a:gd name="connsiteY4" fmla="*/ 579475 h 594733"/>
              <a:gd name="connsiteX5" fmla="*/ 768171 w 768171"/>
              <a:gd name="connsiteY5" fmla="*/ 594733 h 594733"/>
              <a:gd name="connsiteX6" fmla="*/ 0 w 768171"/>
              <a:gd name="connsiteY6" fmla="*/ 594733 h 594733"/>
              <a:gd name="connsiteX7" fmla="*/ 6654 w 768171"/>
              <a:gd name="connsiteY7" fmla="*/ 584336 h 5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71" h="594733">
                <a:moveTo>
                  <a:pt x="380650" y="0"/>
                </a:moveTo>
                <a:lnTo>
                  <a:pt x="386064" y="7873"/>
                </a:lnTo>
                <a:lnTo>
                  <a:pt x="479739" y="144080"/>
                </a:lnTo>
                <a:lnTo>
                  <a:pt x="530801" y="223861"/>
                </a:lnTo>
                <a:lnTo>
                  <a:pt x="758406" y="579475"/>
                </a:lnTo>
                <a:lnTo>
                  <a:pt x="768171" y="594733"/>
                </a:lnTo>
                <a:lnTo>
                  <a:pt x="0" y="594733"/>
                </a:lnTo>
                <a:lnTo>
                  <a:pt x="6654" y="584336"/>
                </a:lnTo>
                <a:close/>
              </a:path>
            </a:pathLst>
          </a:custGeom>
          <a:solidFill>
            <a:schemeClr val="tx2">
              <a:lumMod val="60000"/>
              <a:lumOff val="4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0" name="任意多边形 685"/>
          <p:cNvSpPr/>
          <p:nvPr/>
        </p:nvSpPr>
        <p:spPr>
          <a:xfrm>
            <a:off x="9482138" y="0"/>
            <a:ext cx="1474787" cy="1577975"/>
          </a:xfrm>
          <a:custGeom>
            <a:avLst/>
            <a:gdLst>
              <a:gd name="connsiteX0" fmla="*/ 0 w 1474363"/>
              <a:gd name="connsiteY0" fmla="*/ 0 h 1578002"/>
              <a:gd name="connsiteX1" fmla="*/ 798133 w 1474363"/>
              <a:gd name="connsiteY1" fmla="*/ 0 h 1578002"/>
              <a:gd name="connsiteX2" fmla="*/ 1474363 w 1474363"/>
              <a:gd name="connsiteY2" fmla="*/ 983269 h 1578002"/>
              <a:gd name="connsiteX3" fmla="*/ 1100367 w 1474363"/>
              <a:gd name="connsiteY3" fmla="*/ 1567605 h 1578002"/>
              <a:gd name="connsiteX4" fmla="*/ 1085250 w 1474363"/>
              <a:gd name="connsiteY4" fmla="*/ 1578002 h 1578002"/>
              <a:gd name="connsiteX5" fmla="*/ 0 w 1474363"/>
              <a:gd name="connsiteY5" fmla="*/ 0 h 157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4363" h="1578002">
                <a:moveTo>
                  <a:pt x="0" y="0"/>
                </a:moveTo>
                <a:lnTo>
                  <a:pt x="798133" y="0"/>
                </a:lnTo>
                <a:lnTo>
                  <a:pt x="1474363" y="983269"/>
                </a:lnTo>
                <a:lnTo>
                  <a:pt x="1100367" y="1567605"/>
                </a:lnTo>
                <a:lnTo>
                  <a:pt x="1085250" y="1578002"/>
                </a:lnTo>
                <a:lnTo>
                  <a:pt x="0" y="0"/>
                </a:lnTo>
                <a:close/>
              </a:path>
            </a:pathLst>
          </a:custGeom>
          <a:solidFill>
            <a:schemeClr val="accent5">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1" name="任意多边形 83"/>
          <p:cNvSpPr/>
          <p:nvPr/>
        </p:nvSpPr>
        <p:spPr>
          <a:xfrm>
            <a:off x="10964863" y="0"/>
            <a:ext cx="1238250" cy="1577975"/>
          </a:xfrm>
          <a:custGeom>
            <a:avLst/>
            <a:gdLst>
              <a:gd name="connsiteX0" fmla="*/ 678279 w 1238362"/>
              <a:gd name="connsiteY0" fmla="*/ 0 h 1578002"/>
              <a:gd name="connsiteX1" fmla="*/ 1238362 w 1238362"/>
              <a:gd name="connsiteY1" fmla="*/ 0 h 1578002"/>
              <a:gd name="connsiteX2" fmla="*/ 1238362 w 1238362"/>
              <a:gd name="connsiteY2" fmla="*/ 346134 h 1578002"/>
              <a:gd name="connsiteX3" fmla="*/ 391161 w 1238362"/>
              <a:gd name="connsiteY3" fmla="*/ 1578002 h 1578002"/>
              <a:gd name="connsiteX4" fmla="*/ 368976 w 1238362"/>
              <a:gd name="connsiteY4" fmla="*/ 1562744 h 1578002"/>
              <a:gd name="connsiteX5" fmla="*/ 141371 w 1238362"/>
              <a:gd name="connsiteY5" fmla="*/ 1207130 h 1578002"/>
              <a:gd name="connsiteX6" fmla="*/ 143955 w 1238362"/>
              <a:gd name="connsiteY6" fmla="*/ 1205353 h 1578002"/>
              <a:gd name="connsiteX7" fmla="*/ 90309 w 1238362"/>
              <a:gd name="connsiteY7" fmla="*/ 1127349 h 1578002"/>
              <a:gd name="connsiteX8" fmla="*/ 0 w 1238362"/>
              <a:gd name="connsiteY8" fmla="*/ 986248 h 1578002"/>
              <a:gd name="connsiteX9" fmla="*/ 678279 w 1238362"/>
              <a:gd name="connsiteY9" fmla="*/ 0 h 157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8362" h="1578002">
                <a:moveTo>
                  <a:pt x="678279" y="0"/>
                </a:moveTo>
                <a:lnTo>
                  <a:pt x="1238362" y="0"/>
                </a:lnTo>
                <a:lnTo>
                  <a:pt x="1238362" y="346134"/>
                </a:lnTo>
                <a:lnTo>
                  <a:pt x="391161" y="1578002"/>
                </a:lnTo>
                <a:lnTo>
                  <a:pt x="368976" y="1562744"/>
                </a:lnTo>
                <a:lnTo>
                  <a:pt x="141371" y="1207130"/>
                </a:lnTo>
                <a:lnTo>
                  <a:pt x="143955" y="1205353"/>
                </a:lnTo>
                <a:lnTo>
                  <a:pt x="90309" y="1127349"/>
                </a:lnTo>
                <a:lnTo>
                  <a:pt x="0" y="986248"/>
                </a:lnTo>
                <a:lnTo>
                  <a:pt x="678279" y="0"/>
                </a:lnTo>
                <a:close/>
              </a:path>
            </a:pathLst>
          </a:custGeom>
          <a:solidFill>
            <a:schemeClr val="accent5">
              <a:lumMod val="40000"/>
              <a:lumOff val="6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2" name="任意多边形 703"/>
          <p:cNvSpPr/>
          <p:nvPr/>
        </p:nvSpPr>
        <p:spPr>
          <a:xfrm>
            <a:off x="11202988" y="1946275"/>
            <a:ext cx="798512" cy="1160463"/>
          </a:xfrm>
          <a:custGeom>
            <a:avLst/>
            <a:gdLst>
              <a:gd name="connsiteX0" fmla="*/ 399066 w 798132"/>
              <a:gd name="connsiteY0" fmla="*/ 0 h 1160519"/>
              <a:gd name="connsiteX1" fmla="*/ 798132 w 798132"/>
              <a:gd name="connsiteY1" fmla="*/ 580260 h 1160519"/>
              <a:gd name="connsiteX2" fmla="*/ 399066 w 798132"/>
              <a:gd name="connsiteY2" fmla="*/ 1160519 h 1160519"/>
              <a:gd name="connsiteX3" fmla="*/ 0 w 798132"/>
              <a:gd name="connsiteY3" fmla="*/ 580260 h 1160519"/>
              <a:gd name="connsiteX4" fmla="*/ 399066 w 798132"/>
              <a:gd name="connsiteY4" fmla="*/ 0 h 1160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32" h="1160519">
                <a:moveTo>
                  <a:pt x="399066" y="0"/>
                </a:moveTo>
                <a:lnTo>
                  <a:pt x="798132" y="580260"/>
                </a:lnTo>
                <a:lnTo>
                  <a:pt x="399066" y="1160519"/>
                </a:lnTo>
                <a:lnTo>
                  <a:pt x="0" y="580260"/>
                </a:lnTo>
                <a:lnTo>
                  <a:pt x="399066" y="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3" name="任意多边形 87"/>
          <p:cNvSpPr/>
          <p:nvPr/>
        </p:nvSpPr>
        <p:spPr>
          <a:xfrm>
            <a:off x="11601450" y="1071563"/>
            <a:ext cx="601663" cy="1455737"/>
          </a:xfrm>
          <a:custGeom>
            <a:avLst/>
            <a:gdLst>
              <a:gd name="connsiteX0" fmla="*/ 601946 w 601946"/>
              <a:gd name="connsiteY0" fmla="*/ 0 h 1455517"/>
              <a:gd name="connsiteX1" fmla="*/ 601946 w 601946"/>
              <a:gd name="connsiteY1" fmla="*/ 1160520 h 1455517"/>
              <a:gd name="connsiteX2" fmla="*/ 399066 w 601946"/>
              <a:gd name="connsiteY2" fmla="*/ 1455517 h 1455517"/>
              <a:gd name="connsiteX3" fmla="*/ 0 w 601946"/>
              <a:gd name="connsiteY3" fmla="*/ 875257 h 1455517"/>
              <a:gd name="connsiteX4" fmla="*/ 601946 w 601946"/>
              <a:gd name="connsiteY4" fmla="*/ 0 h 1455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46" h="1455517">
                <a:moveTo>
                  <a:pt x="601946" y="0"/>
                </a:moveTo>
                <a:lnTo>
                  <a:pt x="601946" y="1160520"/>
                </a:lnTo>
                <a:lnTo>
                  <a:pt x="399066" y="1455517"/>
                </a:lnTo>
                <a:lnTo>
                  <a:pt x="0" y="875257"/>
                </a:lnTo>
                <a:lnTo>
                  <a:pt x="601946"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4" name="任意多边形 699"/>
          <p:cNvSpPr/>
          <p:nvPr/>
        </p:nvSpPr>
        <p:spPr>
          <a:xfrm>
            <a:off x="10964863" y="1590675"/>
            <a:ext cx="636587" cy="936625"/>
          </a:xfrm>
          <a:custGeom>
            <a:avLst/>
            <a:gdLst>
              <a:gd name="connsiteX0" fmla="*/ 391161 w 636416"/>
              <a:gd name="connsiteY0" fmla="*/ 0 h 936872"/>
              <a:gd name="connsiteX1" fmla="*/ 636416 w 636416"/>
              <a:gd name="connsiteY1" fmla="*/ 356612 h 936872"/>
              <a:gd name="connsiteX2" fmla="*/ 237350 w 636416"/>
              <a:gd name="connsiteY2" fmla="*/ 936872 h 936872"/>
              <a:gd name="connsiteX3" fmla="*/ 0 w 636416"/>
              <a:gd name="connsiteY3" fmla="*/ 591754 h 936872"/>
              <a:gd name="connsiteX4" fmla="*/ 90309 w 636416"/>
              <a:gd name="connsiteY4" fmla="*/ 450653 h 936872"/>
              <a:gd name="connsiteX5" fmla="*/ 143955 w 636416"/>
              <a:gd name="connsiteY5" fmla="*/ 372649 h 936872"/>
              <a:gd name="connsiteX6" fmla="*/ 141371 w 636416"/>
              <a:gd name="connsiteY6" fmla="*/ 370872 h 936872"/>
              <a:gd name="connsiteX7" fmla="*/ 368976 w 636416"/>
              <a:gd name="connsiteY7" fmla="*/ 15258 h 936872"/>
              <a:gd name="connsiteX8" fmla="*/ 391161 w 636416"/>
              <a:gd name="connsiteY8" fmla="*/ 0 h 93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16" h="936872">
                <a:moveTo>
                  <a:pt x="391161" y="0"/>
                </a:moveTo>
                <a:lnTo>
                  <a:pt x="636416" y="356612"/>
                </a:lnTo>
                <a:lnTo>
                  <a:pt x="237350" y="936872"/>
                </a:lnTo>
                <a:lnTo>
                  <a:pt x="0" y="591754"/>
                </a:lnTo>
                <a:lnTo>
                  <a:pt x="90309" y="450653"/>
                </a:lnTo>
                <a:lnTo>
                  <a:pt x="143955" y="372649"/>
                </a:lnTo>
                <a:lnTo>
                  <a:pt x="141371" y="370872"/>
                </a:lnTo>
                <a:lnTo>
                  <a:pt x="368976" y="15258"/>
                </a:lnTo>
                <a:lnTo>
                  <a:pt x="391161"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5" name="任意多边形 698"/>
          <p:cNvSpPr/>
          <p:nvPr/>
        </p:nvSpPr>
        <p:spPr>
          <a:xfrm>
            <a:off x="10964863" y="2527300"/>
            <a:ext cx="636587" cy="936625"/>
          </a:xfrm>
          <a:custGeom>
            <a:avLst/>
            <a:gdLst>
              <a:gd name="connsiteX0" fmla="*/ 237350 w 636416"/>
              <a:gd name="connsiteY0" fmla="*/ 0 h 936871"/>
              <a:gd name="connsiteX1" fmla="*/ 636416 w 636416"/>
              <a:gd name="connsiteY1" fmla="*/ 580259 h 936871"/>
              <a:gd name="connsiteX2" fmla="*/ 391161 w 636416"/>
              <a:gd name="connsiteY2" fmla="*/ 936871 h 936871"/>
              <a:gd name="connsiteX3" fmla="*/ 368976 w 636416"/>
              <a:gd name="connsiteY3" fmla="*/ 921613 h 936871"/>
              <a:gd name="connsiteX4" fmla="*/ 141371 w 636416"/>
              <a:gd name="connsiteY4" fmla="*/ 565999 h 936871"/>
              <a:gd name="connsiteX5" fmla="*/ 143955 w 636416"/>
              <a:gd name="connsiteY5" fmla="*/ 564222 h 936871"/>
              <a:gd name="connsiteX6" fmla="*/ 90309 w 636416"/>
              <a:gd name="connsiteY6" fmla="*/ 486218 h 936871"/>
              <a:gd name="connsiteX7" fmla="*/ 0 w 636416"/>
              <a:gd name="connsiteY7" fmla="*/ 345117 h 936871"/>
              <a:gd name="connsiteX8" fmla="*/ 237350 w 636416"/>
              <a:gd name="connsiteY8" fmla="*/ 0 h 93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416" h="936871">
                <a:moveTo>
                  <a:pt x="237350" y="0"/>
                </a:moveTo>
                <a:lnTo>
                  <a:pt x="636416" y="580259"/>
                </a:lnTo>
                <a:lnTo>
                  <a:pt x="391161" y="936871"/>
                </a:lnTo>
                <a:lnTo>
                  <a:pt x="368976" y="921613"/>
                </a:lnTo>
                <a:lnTo>
                  <a:pt x="141371" y="565999"/>
                </a:lnTo>
                <a:lnTo>
                  <a:pt x="143955" y="564222"/>
                </a:lnTo>
                <a:lnTo>
                  <a:pt x="90309" y="486218"/>
                </a:lnTo>
                <a:lnTo>
                  <a:pt x="0" y="345117"/>
                </a:lnTo>
                <a:lnTo>
                  <a:pt x="237350"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6" name="任意多边形 93"/>
          <p:cNvSpPr/>
          <p:nvPr/>
        </p:nvSpPr>
        <p:spPr>
          <a:xfrm>
            <a:off x="11601450" y="2527300"/>
            <a:ext cx="601663" cy="1455738"/>
          </a:xfrm>
          <a:custGeom>
            <a:avLst/>
            <a:gdLst>
              <a:gd name="connsiteX0" fmla="*/ 399066 w 601946"/>
              <a:gd name="connsiteY0" fmla="*/ 0 h 1455516"/>
              <a:gd name="connsiteX1" fmla="*/ 601946 w 601946"/>
              <a:gd name="connsiteY1" fmla="*/ 294997 h 1455516"/>
              <a:gd name="connsiteX2" fmla="*/ 601946 w 601946"/>
              <a:gd name="connsiteY2" fmla="*/ 1455516 h 1455516"/>
              <a:gd name="connsiteX3" fmla="*/ 0 w 601946"/>
              <a:gd name="connsiteY3" fmla="*/ 580259 h 1455516"/>
              <a:gd name="connsiteX4" fmla="*/ 399066 w 601946"/>
              <a:gd name="connsiteY4" fmla="*/ 0 h 1455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46" h="1455516">
                <a:moveTo>
                  <a:pt x="399066" y="0"/>
                </a:moveTo>
                <a:lnTo>
                  <a:pt x="601946" y="294997"/>
                </a:lnTo>
                <a:lnTo>
                  <a:pt x="601946" y="1455516"/>
                </a:lnTo>
                <a:lnTo>
                  <a:pt x="0" y="580259"/>
                </a:lnTo>
                <a:lnTo>
                  <a:pt x="399066"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7" name="任意多边形 522"/>
          <p:cNvSpPr/>
          <p:nvPr/>
        </p:nvSpPr>
        <p:spPr>
          <a:xfrm>
            <a:off x="10575925" y="982663"/>
            <a:ext cx="768350" cy="595312"/>
          </a:xfrm>
          <a:custGeom>
            <a:avLst/>
            <a:gdLst>
              <a:gd name="connsiteX0" fmla="*/ 380650 w 768171"/>
              <a:gd name="connsiteY0" fmla="*/ 0 h 594733"/>
              <a:gd name="connsiteX1" fmla="*/ 386064 w 768171"/>
              <a:gd name="connsiteY1" fmla="*/ 7873 h 594733"/>
              <a:gd name="connsiteX2" fmla="*/ 479739 w 768171"/>
              <a:gd name="connsiteY2" fmla="*/ 144080 h 594733"/>
              <a:gd name="connsiteX3" fmla="*/ 530801 w 768171"/>
              <a:gd name="connsiteY3" fmla="*/ 223861 h 594733"/>
              <a:gd name="connsiteX4" fmla="*/ 758406 w 768171"/>
              <a:gd name="connsiteY4" fmla="*/ 579475 h 594733"/>
              <a:gd name="connsiteX5" fmla="*/ 768171 w 768171"/>
              <a:gd name="connsiteY5" fmla="*/ 594733 h 594733"/>
              <a:gd name="connsiteX6" fmla="*/ 0 w 768171"/>
              <a:gd name="connsiteY6" fmla="*/ 594733 h 594733"/>
              <a:gd name="connsiteX7" fmla="*/ 6654 w 768171"/>
              <a:gd name="connsiteY7" fmla="*/ 584336 h 5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71" h="594733">
                <a:moveTo>
                  <a:pt x="380650" y="0"/>
                </a:moveTo>
                <a:lnTo>
                  <a:pt x="386064" y="7873"/>
                </a:lnTo>
                <a:lnTo>
                  <a:pt x="479739" y="144080"/>
                </a:lnTo>
                <a:lnTo>
                  <a:pt x="530801" y="223861"/>
                </a:lnTo>
                <a:lnTo>
                  <a:pt x="758406" y="579475"/>
                </a:lnTo>
                <a:lnTo>
                  <a:pt x="768171" y="594733"/>
                </a:lnTo>
                <a:lnTo>
                  <a:pt x="0" y="594733"/>
                </a:lnTo>
                <a:lnTo>
                  <a:pt x="6654" y="584336"/>
                </a:lnTo>
                <a:close/>
              </a:path>
            </a:pathLst>
          </a:custGeom>
          <a:solidFill>
            <a:schemeClr val="accent5">
              <a:lumMod val="40000"/>
              <a:lumOff val="6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8" name="任意多边形 528"/>
          <p:cNvSpPr/>
          <p:nvPr/>
        </p:nvSpPr>
        <p:spPr>
          <a:xfrm flipV="1">
            <a:off x="10575925" y="1590675"/>
            <a:ext cx="768350" cy="593725"/>
          </a:xfrm>
          <a:custGeom>
            <a:avLst/>
            <a:gdLst>
              <a:gd name="connsiteX0" fmla="*/ 380650 w 768171"/>
              <a:gd name="connsiteY0" fmla="*/ 0 h 594733"/>
              <a:gd name="connsiteX1" fmla="*/ 386064 w 768171"/>
              <a:gd name="connsiteY1" fmla="*/ 7873 h 594733"/>
              <a:gd name="connsiteX2" fmla="*/ 479739 w 768171"/>
              <a:gd name="connsiteY2" fmla="*/ 144080 h 594733"/>
              <a:gd name="connsiteX3" fmla="*/ 530801 w 768171"/>
              <a:gd name="connsiteY3" fmla="*/ 223861 h 594733"/>
              <a:gd name="connsiteX4" fmla="*/ 758406 w 768171"/>
              <a:gd name="connsiteY4" fmla="*/ 579475 h 594733"/>
              <a:gd name="connsiteX5" fmla="*/ 768171 w 768171"/>
              <a:gd name="connsiteY5" fmla="*/ 594733 h 594733"/>
              <a:gd name="connsiteX6" fmla="*/ 0 w 768171"/>
              <a:gd name="connsiteY6" fmla="*/ 594733 h 594733"/>
              <a:gd name="connsiteX7" fmla="*/ 6654 w 768171"/>
              <a:gd name="connsiteY7" fmla="*/ 584336 h 5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71" h="594733">
                <a:moveTo>
                  <a:pt x="380650" y="0"/>
                </a:moveTo>
                <a:lnTo>
                  <a:pt x="386064" y="7873"/>
                </a:lnTo>
                <a:lnTo>
                  <a:pt x="479739" y="144080"/>
                </a:lnTo>
                <a:lnTo>
                  <a:pt x="530801" y="223861"/>
                </a:lnTo>
                <a:lnTo>
                  <a:pt x="758406" y="579475"/>
                </a:lnTo>
                <a:lnTo>
                  <a:pt x="768171" y="594733"/>
                </a:lnTo>
                <a:lnTo>
                  <a:pt x="0" y="594733"/>
                </a:lnTo>
                <a:lnTo>
                  <a:pt x="6654" y="584336"/>
                </a:lnTo>
                <a:close/>
              </a:path>
            </a:pathLst>
          </a:custGeom>
          <a:solidFill>
            <a:schemeClr val="accent5">
              <a:lumMod val="40000"/>
              <a:lumOff val="6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99" name="椭圆 98"/>
          <p:cNvSpPr/>
          <p:nvPr/>
        </p:nvSpPr>
        <p:spPr>
          <a:xfrm flipV="1">
            <a:off x="500062" y="2101122"/>
            <a:ext cx="8896350" cy="51086"/>
          </a:xfrm>
          <a:prstGeom prst="ellipse">
            <a:avLst/>
          </a:prstGeom>
          <a:gradFill flip="none" rotWithShape="1">
            <a:gsLst>
              <a:gs pos="62000">
                <a:schemeClr val="bg1"/>
              </a:gs>
              <a:gs pos="47000">
                <a:schemeClr val="tx1">
                  <a:alpha val="39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0" name="椭圆 99"/>
          <p:cNvSpPr/>
          <p:nvPr/>
        </p:nvSpPr>
        <p:spPr>
          <a:xfrm flipV="1">
            <a:off x="500062" y="3463196"/>
            <a:ext cx="8896350" cy="51086"/>
          </a:xfrm>
          <a:prstGeom prst="ellipse">
            <a:avLst/>
          </a:prstGeom>
          <a:gradFill flip="none" rotWithShape="1">
            <a:gsLst>
              <a:gs pos="70000">
                <a:schemeClr val="bg1"/>
              </a:gs>
              <a:gs pos="47000">
                <a:schemeClr val="tx1">
                  <a:alpha val="39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2" name="任意多边形 533"/>
          <p:cNvSpPr/>
          <p:nvPr/>
        </p:nvSpPr>
        <p:spPr>
          <a:xfrm flipH="1" flipV="1">
            <a:off x="4013200" y="4205288"/>
            <a:ext cx="766763" cy="595312"/>
          </a:xfrm>
          <a:custGeom>
            <a:avLst/>
            <a:gdLst>
              <a:gd name="connsiteX0" fmla="*/ 380650 w 768171"/>
              <a:gd name="connsiteY0" fmla="*/ 0 h 594733"/>
              <a:gd name="connsiteX1" fmla="*/ 386064 w 768171"/>
              <a:gd name="connsiteY1" fmla="*/ 7873 h 594733"/>
              <a:gd name="connsiteX2" fmla="*/ 479739 w 768171"/>
              <a:gd name="connsiteY2" fmla="*/ 144080 h 594733"/>
              <a:gd name="connsiteX3" fmla="*/ 530801 w 768171"/>
              <a:gd name="connsiteY3" fmla="*/ 223861 h 594733"/>
              <a:gd name="connsiteX4" fmla="*/ 758406 w 768171"/>
              <a:gd name="connsiteY4" fmla="*/ 579475 h 594733"/>
              <a:gd name="connsiteX5" fmla="*/ 768171 w 768171"/>
              <a:gd name="connsiteY5" fmla="*/ 594733 h 594733"/>
              <a:gd name="connsiteX6" fmla="*/ 0 w 768171"/>
              <a:gd name="connsiteY6" fmla="*/ 594733 h 594733"/>
              <a:gd name="connsiteX7" fmla="*/ 6654 w 768171"/>
              <a:gd name="connsiteY7" fmla="*/ 584336 h 5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71" h="594733">
                <a:moveTo>
                  <a:pt x="380650" y="0"/>
                </a:moveTo>
                <a:lnTo>
                  <a:pt x="386064" y="7873"/>
                </a:lnTo>
                <a:lnTo>
                  <a:pt x="479739" y="144080"/>
                </a:lnTo>
                <a:lnTo>
                  <a:pt x="530801" y="223861"/>
                </a:lnTo>
                <a:lnTo>
                  <a:pt x="758406" y="579475"/>
                </a:lnTo>
                <a:lnTo>
                  <a:pt x="768171" y="594733"/>
                </a:lnTo>
                <a:lnTo>
                  <a:pt x="0" y="594733"/>
                </a:lnTo>
                <a:lnTo>
                  <a:pt x="6654" y="584336"/>
                </a:lnTo>
                <a:close/>
              </a:path>
            </a:pathLst>
          </a:cu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3" name="任意多边形 72"/>
          <p:cNvSpPr/>
          <p:nvPr/>
        </p:nvSpPr>
        <p:spPr>
          <a:xfrm>
            <a:off x="2147888" y="4205288"/>
            <a:ext cx="2243137" cy="2703512"/>
          </a:xfrm>
          <a:custGeom>
            <a:avLst/>
            <a:gdLst>
              <a:gd name="connsiteX0" fmla="*/ 296787 w 2243162"/>
              <a:gd name="connsiteY0" fmla="*/ 2270482 h 2702024"/>
              <a:gd name="connsiteX1" fmla="*/ 593574 w 2243162"/>
              <a:gd name="connsiteY1" fmla="*/ 2702024 h 2702024"/>
              <a:gd name="connsiteX2" fmla="*/ 0 w 2243162"/>
              <a:gd name="connsiteY2" fmla="*/ 2702024 h 2702024"/>
              <a:gd name="connsiteX3" fmla="*/ 1852001 w 2243162"/>
              <a:gd name="connsiteY3" fmla="*/ 0 h 2702024"/>
              <a:gd name="connsiteX4" fmla="*/ 1874186 w 2243162"/>
              <a:gd name="connsiteY4" fmla="*/ 15258 h 2702024"/>
              <a:gd name="connsiteX5" fmla="*/ 2101791 w 2243162"/>
              <a:gd name="connsiteY5" fmla="*/ 370872 h 2702024"/>
              <a:gd name="connsiteX6" fmla="*/ 2099207 w 2243162"/>
              <a:gd name="connsiteY6" fmla="*/ 372649 h 2702024"/>
              <a:gd name="connsiteX7" fmla="*/ 2152853 w 2243162"/>
              <a:gd name="connsiteY7" fmla="*/ 450653 h 2702024"/>
              <a:gd name="connsiteX8" fmla="*/ 2243162 w 2243162"/>
              <a:gd name="connsiteY8" fmla="*/ 591754 h 2702024"/>
              <a:gd name="connsiteX9" fmla="*/ 800090 w 2243162"/>
              <a:gd name="connsiteY9" fmla="*/ 2690045 h 2702024"/>
              <a:gd name="connsiteX10" fmla="*/ 591618 w 2243162"/>
              <a:gd name="connsiteY10" fmla="*/ 2690045 h 2702024"/>
              <a:gd name="connsiteX11" fmla="*/ 296788 w 2243162"/>
              <a:gd name="connsiteY11" fmla="*/ 2261349 h 270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3162" h="2702024">
                <a:moveTo>
                  <a:pt x="296787" y="2270482"/>
                </a:moveTo>
                <a:lnTo>
                  <a:pt x="593574" y="2702024"/>
                </a:lnTo>
                <a:lnTo>
                  <a:pt x="0" y="2702024"/>
                </a:lnTo>
                <a:close/>
                <a:moveTo>
                  <a:pt x="1852001" y="0"/>
                </a:moveTo>
                <a:lnTo>
                  <a:pt x="1874186" y="15258"/>
                </a:lnTo>
                <a:lnTo>
                  <a:pt x="2101791" y="370872"/>
                </a:lnTo>
                <a:lnTo>
                  <a:pt x="2099207" y="372649"/>
                </a:lnTo>
                <a:lnTo>
                  <a:pt x="2152853" y="450653"/>
                </a:lnTo>
                <a:lnTo>
                  <a:pt x="2243162" y="591754"/>
                </a:lnTo>
                <a:lnTo>
                  <a:pt x="800090" y="2690045"/>
                </a:lnTo>
                <a:lnTo>
                  <a:pt x="591618" y="2690045"/>
                </a:lnTo>
                <a:lnTo>
                  <a:pt x="296788" y="2261349"/>
                </a:lnTo>
                <a:close/>
              </a:path>
            </a:pathLst>
          </a:custGeom>
          <a:solidFill>
            <a:schemeClr val="tx2">
              <a:lumMod val="40000"/>
              <a:lumOff val="6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4" name="任意多边形 61"/>
          <p:cNvSpPr/>
          <p:nvPr/>
        </p:nvSpPr>
        <p:spPr>
          <a:xfrm>
            <a:off x="-34925" y="4818063"/>
            <a:ext cx="1016000" cy="2052637"/>
          </a:xfrm>
          <a:custGeom>
            <a:avLst/>
            <a:gdLst>
              <a:gd name="connsiteX0" fmla="*/ 0 w 1017046"/>
              <a:gd name="connsiteY0" fmla="*/ 0 h 2052322"/>
              <a:gd name="connsiteX1" fmla="*/ 1017046 w 1017046"/>
              <a:gd name="connsiteY1" fmla="*/ 1478830 h 2052322"/>
              <a:gd name="connsiteX2" fmla="*/ 613325 w 1017046"/>
              <a:gd name="connsiteY2" fmla="*/ 2052322 h 2052322"/>
              <a:gd name="connsiteX3" fmla="*/ 0 w 1017046"/>
              <a:gd name="connsiteY3" fmla="*/ 1160520 h 2052322"/>
              <a:gd name="connsiteX4" fmla="*/ 0 w 1017046"/>
              <a:gd name="connsiteY4" fmla="*/ 0 h 205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046" h="2052322">
                <a:moveTo>
                  <a:pt x="0" y="0"/>
                </a:moveTo>
                <a:lnTo>
                  <a:pt x="1017046" y="1478830"/>
                </a:lnTo>
                <a:lnTo>
                  <a:pt x="613325" y="2052322"/>
                </a:lnTo>
                <a:lnTo>
                  <a:pt x="0" y="1160520"/>
                </a:lnTo>
                <a:lnTo>
                  <a:pt x="0"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5" name="任意多边形 811"/>
          <p:cNvSpPr/>
          <p:nvPr/>
        </p:nvSpPr>
        <p:spPr>
          <a:xfrm flipV="1">
            <a:off x="4397375" y="5881688"/>
            <a:ext cx="1089025" cy="1014412"/>
          </a:xfrm>
          <a:custGeom>
            <a:avLst/>
            <a:gdLst>
              <a:gd name="connsiteX0" fmla="*/ 391161 w 1088729"/>
              <a:gd name="connsiteY0" fmla="*/ 1014296 h 1014296"/>
              <a:gd name="connsiteX1" fmla="*/ 1088729 w 1088729"/>
              <a:gd name="connsiteY1" fmla="*/ 0 h 1014296"/>
              <a:gd name="connsiteX2" fmla="*/ 290598 w 1088729"/>
              <a:gd name="connsiteY2" fmla="*/ 0 h 1014296"/>
              <a:gd name="connsiteX3" fmla="*/ 0 w 1088729"/>
              <a:gd name="connsiteY3" fmla="*/ 422542 h 1014296"/>
              <a:gd name="connsiteX4" fmla="*/ 90309 w 1088729"/>
              <a:gd name="connsiteY4" fmla="*/ 563643 h 1014296"/>
              <a:gd name="connsiteX5" fmla="*/ 143955 w 1088729"/>
              <a:gd name="connsiteY5" fmla="*/ 641647 h 1014296"/>
              <a:gd name="connsiteX6" fmla="*/ 141371 w 1088729"/>
              <a:gd name="connsiteY6" fmla="*/ 643424 h 1014296"/>
              <a:gd name="connsiteX7" fmla="*/ 368976 w 1088729"/>
              <a:gd name="connsiteY7" fmla="*/ 999038 h 1014296"/>
              <a:gd name="connsiteX8" fmla="*/ 391161 w 1088729"/>
              <a:gd name="connsiteY8" fmla="*/ 1014296 h 101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729" h="1014296">
                <a:moveTo>
                  <a:pt x="391161" y="1014296"/>
                </a:moveTo>
                <a:lnTo>
                  <a:pt x="1088729" y="0"/>
                </a:lnTo>
                <a:lnTo>
                  <a:pt x="290598" y="0"/>
                </a:lnTo>
                <a:lnTo>
                  <a:pt x="0" y="422542"/>
                </a:lnTo>
                <a:lnTo>
                  <a:pt x="90309" y="563643"/>
                </a:lnTo>
                <a:lnTo>
                  <a:pt x="143955" y="641647"/>
                </a:lnTo>
                <a:lnTo>
                  <a:pt x="141371" y="643424"/>
                </a:lnTo>
                <a:lnTo>
                  <a:pt x="368976" y="999038"/>
                </a:lnTo>
                <a:lnTo>
                  <a:pt x="391161" y="1014296"/>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6" name="任意多边形 637"/>
          <p:cNvSpPr/>
          <p:nvPr/>
        </p:nvSpPr>
        <p:spPr>
          <a:xfrm flipV="1">
            <a:off x="4008438" y="5881688"/>
            <a:ext cx="768350" cy="595312"/>
          </a:xfrm>
          <a:custGeom>
            <a:avLst/>
            <a:gdLst>
              <a:gd name="connsiteX0" fmla="*/ 380650 w 768171"/>
              <a:gd name="connsiteY0" fmla="*/ 0 h 594733"/>
              <a:gd name="connsiteX1" fmla="*/ 386064 w 768171"/>
              <a:gd name="connsiteY1" fmla="*/ 7873 h 594733"/>
              <a:gd name="connsiteX2" fmla="*/ 479739 w 768171"/>
              <a:gd name="connsiteY2" fmla="*/ 144080 h 594733"/>
              <a:gd name="connsiteX3" fmla="*/ 530801 w 768171"/>
              <a:gd name="connsiteY3" fmla="*/ 223861 h 594733"/>
              <a:gd name="connsiteX4" fmla="*/ 758406 w 768171"/>
              <a:gd name="connsiteY4" fmla="*/ 579475 h 594733"/>
              <a:gd name="connsiteX5" fmla="*/ 768171 w 768171"/>
              <a:gd name="connsiteY5" fmla="*/ 594733 h 594733"/>
              <a:gd name="connsiteX6" fmla="*/ 0 w 768171"/>
              <a:gd name="connsiteY6" fmla="*/ 594733 h 594733"/>
              <a:gd name="connsiteX7" fmla="*/ 6654 w 768171"/>
              <a:gd name="connsiteY7" fmla="*/ 584336 h 5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71" h="594733">
                <a:moveTo>
                  <a:pt x="380650" y="0"/>
                </a:moveTo>
                <a:lnTo>
                  <a:pt x="386064" y="7873"/>
                </a:lnTo>
                <a:lnTo>
                  <a:pt x="479739" y="144080"/>
                </a:lnTo>
                <a:lnTo>
                  <a:pt x="530801" y="223861"/>
                </a:lnTo>
                <a:lnTo>
                  <a:pt x="758406" y="579475"/>
                </a:lnTo>
                <a:lnTo>
                  <a:pt x="768171" y="594733"/>
                </a:lnTo>
                <a:lnTo>
                  <a:pt x="0" y="594733"/>
                </a:lnTo>
                <a:lnTo>
                  <a:pt x="6654" y="584336"/>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7" name="任意多边形 647"/>
          <p:cNvSpPr/>
          <p:nvPr/>
        </p:nvSpPr>
        <p:spPr>
          <a:xfrm flipV="1">
            <a:off x="6694488" y="5122863"/>
            <a:ext cx="768350" cy="595312"/>
          </a:xfrm>
          <a:custGeom>
            <a:avLst/>
            <a:gdLst>
              <a:gd name="connsiteX0" fmla="*/ 380650 w 768171"/>
              <a:gd name="connsiteY0" fmla="*/ 0 h 594733"/>
              <a:gd name="connsiteX1" fmla="*/ 386064 w 768171"/>
              <a:gd name="connsiteY1" fmla="*/ 7873 h 594733"/>
              <a:gd name="connsiteX2" fmla="*/ 479739 w 768171"/>
              <a:gd name="connsiteY2" fmla="*/ 144080 h 594733"/>
              <a:gd name="connsiteX3" fmla="*/ 530801 w 768171"/>
              <a:gd name="connsiteY3" fmla="*/ 223861 h 594733"/>
              <a:gd name="connsiteX4" fmla="*/ 758406 w 768171"/>
              <a:gd name="connsiteY4" fmla="*/ 579475 h 594733"/>
              <a:gd name="connsiteX5" fmla="*/ 768171 w 768171"/>
              <a:gd name="connsiteY5" fmla="*/ 594733 h 594733"/>
              <a:gd name="connsiteX6" fmla="*/ 0 w 768171"/>
              <a:gd name="connsiteY6" fmla="*/ 594733 h 594733"/>
              <a:gd name="connsiteX7" fmla="*/ 6654 w 768171"/>
              <a:gd name="connsiteY7" fmla="*/ 584336 h 5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71" h="594733">
                <a:moveTo>
                  <a:pt x="380650" y="0"/>
                </a:moveTo>
                <a:lnTo>
                  <a:pt x="386064" y="7873"/>
                </a:lnTo>
                <a:lnTo>
                  <a:pt x="479739" y="144080"/>
                </a:lnTo>
                <a:lnTo>
                  <a:pt x="530801" y="223861"/>
                </a:lnTo>
                <a:lnTo>
                  <a:pt x="758406" y="579475"/>
                </a:lnTo>
                <a:lnTo>
                  <a:pt x="768171" y="594733"/>
                </a:lnTo>
                <a:lnTo>
                  <a:pt x="0" y="594733"/>
                </a:lnTo>
                <a:lnTo>
                  <a:pt x="6654" y="584336"/>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8" name="任意多边形 660"/>
          <p:cNvSpPr/>
          <p:nvPr/>
        </p:nvSpPr>
        <p:spPr>
          <a:xfrm flipV="1">
            <a:off x="10821988" y="5495925"/>
            <a:ext cx="768350" cy="593725"/>
          </a:xfrm>
          <a:custGeom>
            <a:avLst/>
            <a:gdLst>
              <a:gd name="connsiteX0" fmla="*/ 380650 w 768171"/>
              <a:gd name="connsiteY0" fmla="*/ 0 h 594733"/>
              <a:gd name="connsiteX1" fmla="*/ 386064 w 768171"/>
              <a:gd name="connsiteY1" fmla="*/ 7873 h 594733"/>
              <a:gd name="connsiteX2" fmla="*/ 479739 w 768171"/>
              <a:gd name="connsiteY2" fmla="*/ 144080 h 594733"/>
              <a:gd name="connsiteX3" fmla="*/ 530801 w 768171"/>
              <a:gd name="connsiteY3" fmla="*/ 223861 h 594733"/>
              <a:gd name="connsiteX4" fmla="*/ 758406 w 768171"/>
              <a:gd name="connsiteY4" fmla="*/ 579475 h 594733"/>
              <a:gd name="connsiteX5" fmla="*/ 768171 w 768171"/>
              <a:gd name="connsiteY5" fmla="*/ 594733 h 594733"/>
              <a:gd name="connsiteX6" fmla="*/ 0 w 768171"/>
              <a:gd name="connsiteY6" fmla="*/ 594733 h 594733"/>
              <a:gd name="connsiteX7" fmla="*/ 6654 w 768171"/>
              <a:gd name="connsiteY7" fmla="*/ 584336 h 5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71" h="594733">
                <a:moveTo>
                  <a:pt x="380650" y="0"/>
                </a:moveTo>
                <a:lnTo>
                  <a:pt x="386064" y="7873"/>
                </a:lnTo>
                <a:lnTo>
                  <a:pt x="479739" y="144080"/>
                </a:lnTo>
                <a:lnTo>
                  <a:pt x="530801" y="223861"/>
                </a:lnTo>
                <a:lnTo>
                  <a:pt x="758406" y="579475"/>
                </a:lnTo>
                <a:lnTo>
                  <a:pt x="768171" y="594733"/>
                </a:lnTo>
                <a:lnTo>
                  <a:pt x="0" y="594733"/>
                </a:lnTo>
                <a:lnTo>
                  <a:pt x="6654" y="5843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09" name="任意多边形 665"/>
          <p:cNvSpPr/>
          <p:nvPr/>
        </p:nvSpPr>
        <p:spPr>
          <a:xfrm>
            <a:off x="9861550" y="5495925"/>
            <a:ext cx="1341438" cy="1384300"/>
          </a:xfrm>
          <a:custGeom>
            <a:avLst/>
            <a:gdLst>
              <a:gd name="connsiteX0" fmla="*/ 952127 w 1341240"/>
              <a:gd name="connsiteY0" fmla="*/ 0 h 1384436"/>
              <a:gd name="connsiteX1" fmla="*/ 967244 w 1341240"/>
              <a:gd name="connsiteY1" fmla="*/ 10397 h 1384436"/>
              <a:gd name="connsiteX2" fmla="*/ 1341240 w 1341240"/>
              <a:gd name="connsiteY2" fmla="*/ 594733 h 1384436"/>
              <a:gd name="connsiteX3" fmla="*/ 798132 w 1341240"/>
              <a:gd name="connsiteY3" fmla="*/ 1384436 h 1384436"/>
              <a:gd name="connsiteX4" fmla="*/ 0 w 1341240"/>
              <a:gd name="connsiteY4" fmla="*/ 1384436 h 1384436"/>
              <a:gd name="connsiteX5" fmla="*/ 952127 w 1341240"/>
              <a:gd name="connsiteY5" fmla="*/ 0 h 138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240" h="1384436">
                <a:moveTo>
                  <a:pt x="952127" y="0"/>
                </a:moveTo>
                <a:lnTo>
                  <a:pt x="967244" y="10397"/>
                </a:lnTo>
                <a:lnTo>
                  <a:pt x="1341240" y="594733"/>
                </a:lnTo>
                <a:lnTo>
                  <a:pt x="798132" y="1384436"/>
                </a:lnTo>
                <a:lnTo>
                  <a:pt x="0" y="1384436"/>
                </a:lnTo>
                <a:lnTo>
                  <a:pt x="952127" y="0"/>
                </a:lnTo>
                <a:close/>
              </a:path>
            </a:pathLst>
          </a:cu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0" name="任意多边形 709"/>
          <p:cNvSpPr/>
          <p:nvPr/>
        </p:nvSpPr>
        <p:spPr>
          <a:xfrm>
            <a:off x="11212513" y="5495925"/>
            <a:ext cx="979487" cy="1384300"/>
          </a:xfrm>
          <a:custGeom>
            <a:avLst/>
            <a:gdLst>
              <a:gd name="connsiteX0" fmla="*/ 391161 w 980063"/>
              <a:gd name="connsiteY0" fmla="*/ 0 h 1384436"/>
              <a:gd name="connsiteX1" fmla="*/ 980063 w 980063"/>
              <a:gd name="connsiteY1" fmla="*/ 856291 h 1384436"/>
              <a:gd name="connsiteX2" fmla="*/ 980063 w 980063"/>
              <a:gd name="connsiteY2" fmla="*/ 1384436 h 1384436"/>
              <a:gd name="connsiteX3" fmla="*/ 545157 w 980063"/>
              <a:gd name="connsiteY3" fmla="*/ 1384436 h 1384436"/>
              <a:gd name="connsiteX4" fmla="*/ 0 w 980063"/>
              <a:gd name="connsiteY4" fmla="*/ 591754 h 1384436"/>
              <a:gd name="connsiteX5" fmla="*/ 90309 w 980063"/>
              <a:gd name="connsiteY5" fmla="*/ 450653 h 1384436"/>
              <a:gd name="connsiteX6" fmla="*/ 143955 w 980063"/>
              <a:gd name="connsiteY6" fmla="*/ 372649 h 1384436"/>
              <a:gd name="connsiteX7" fmla="*/ 141371 w 980063"/>
              <a:gd name="connsiteY7" fmla="*/ 370872 h 1384436"/>
              <a:gd name="connsiteX8" fmla="*/ 368976 w 980063"/>
              <a:gd name="connsiteY8" fmla="*/ 15258 h 1384436"/>
              <a:gd name="connsiteX9" fmla="*/ 391161 w 980063"/>
              <a:gd name="connsiteY9" fmla="*/ 0 h 138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0063" h="1384436">
                <a:moveTo>
                  <a:pt x="391161" y="0"/>
                </a:moveTo>
                <a:lnTo>
                  <a:pt x="980063" y="856291"/>
                </a:lnTo>
                <a:lnTo>
                  <a:pt x="980063" y="1384436"/>
                </a:lnTo>
                <a:lnTo>
                  <a:pt x="545157" y="1384436"/>
                </a:lnTo>
                <a:lnTo>
                  <a:pt x="0" y="591754"/>
                </a:lnTo>
                <a:lnTo>
                  <a:pt x="90309" y="450653"/>
                </a:lnTo>
                <a:lnTo>
                  <a:pt x="143955" y="372649"/>
                </a:lnTo>
                <a:lnTo>
                  <a:pt x="141371" y="370872"/>
                </a:lnTo>
                <a:lnTo>
                  <a:pt x="368976" y="15258"/>
                </a:lnTo>
                <a:lnTo>
                  <a:pt x="39116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1" name="任意多边形 670"/>
          <p:cNvSpPr/>
          <p:nvPr/>
        </p:nvSpPr>
        <p:spPr>
          <a:xfrm flipV="1">
            <a:off x="9196388" y="5503863"/>
            <a:ext cx="766762" cy="593725"/>
          </a:xfrm>
          <a:custGeom>
            <a:avLst/>
            <a:gdLst>
              <a:gd name="connsiteX0" fmla="*/ 380650 w 768171"/>
              <a:gd name="connsiteY0" fmla="*/ 0 h 594733"/>
              <a:gd name="connsiteX1" fmla="*/ 386064 w 768171"/>
              <a:gd name="connsiteY1" fmla="*/ 7873 h 594733"/>
              <a:gd name="connsiteX2" fmla="*/ 479739 w 768171"/>
              <a:gd name="connsiteY2" fmla="*/ 144080 h 594733"/>
              <a:gd name="connsiteX3" fmla="*/ 530801 w 768171"/>
              <a:gd name="connsiteY3" fmla="*/ 223861 h 594733"/>
              <a:gd name="connsiteX4" fmla="*/ 758406 w 768171"/>
              <a:gd name="connsiteY4" fmla="*/ 579475 h 594733"/>
              <a:gd name="connsiteX5" fmla="*/ 768171 w 768171"/>
              <a:gd name="connsiteY5" fmla="*/ 594733 h 594733"/>
              <a:gd name="connsiteX6" fmla="*/ 0 w 768171"/>
              <a:gd name="connsiteY6" fmla="*/ 594733 h 594733"/>
              <a:gd name="connsiteX7" fmla="*/ 6654 w 768171"/>
              <a:gd name="connsiteY7" fmla="*/ 584336 h 5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71" h="594733">
                <a:moveTo>
                  <a:pt x="380650" y="0"/>
                </a:moveTo>
                <a:lnTo>
                  <a:pt x="386064" y="7873"/>
                </a:lnTo>
                <a:lnTo>
                  <a:pt x="479739" y="144080"/>
                </a:lnTo>
                <a:lnTo>
                  <a:pt x="530801" y="223861"/>
                </a:lnTo>
                <a:lnTo>
                  <a:pt x="758406" y="579475"/>
                </a:lnTo>
                <a:lnTo>
                  <a:pt x="768171" y="594733"/>
                </a:lnTo>
                <a:lnTo>
                  <a:pt x="0" y="594733"/>
                </a:lnTo>
                <a:lnTo>
                  <a:pt x="6654" y="584336"/>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2" name="任意多边形 75"/>
          <p:cNvSpPr/>
          <p:nvPr/>
        </p:nvSpPr>
        <p:spPr>
          <a:xfrm>
            <a:off x="8221663" y="5503863"/>
            <a:ext cx="1354137" cy="1404937"/>
          </a:xfrm>
          <a:custGeom>
            <a:avLst/>
            <a:gdLst>
              <a:gd name="connsiteX0" fmla="*/ 966135 w 1355248"/>
              <a:gd name="connsiteY0" fmla="*/ 0 h 1404805"/>
              <a:gd name="connsiteX1" fmla="*/ 981252 w 1355248"/>
              <a:gd name="connsiteY1" fmla="*/ 10397 h 1404805"/>
              <a:gd name="connsiteX2" fmla="*/ 1355248 w 1355248"/>
              <a:gd name="connsiteY2" fmla="*/ 594733 h 1404805"/>
              <a:gd name="connsiteX3" fmla="*/ 798132 w 1355248"/>
              <a:gd name="connsiteY3" fmla="*/ 1404805 h 1404805"/>
              <a:gd name="connsiteX4" fmla="*/ 0 w 1355248"/>
              <a:gd name="connsiteY4" fmla="*/ 1404805 h 1404805"/>
              <a:gd name="connsiteX5" fmla="*/ 966135 w 1355248"/>
              <a:gd name="connsiteY5" fmla="*/ 0 h 1404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5248" h="1404805">
                <a:moveTo>
                  <a:pt x="966135" y="0"/>
                </a:moveTo>
                <a:lnTo>
                  <a:pt x="981252" y="10397"/>
                </a:lnTo>
                <a:lnTo>
                  <a:pt x="1355248" y="594733"/>
                </a:lnTo>
                <a:lnTo>
                  <a:pt x="798132" y="1404805"/>
                </a:lnTo>
                <a:lnTo>
                  <a:pt x="0" y="1404805"/>
                </a:lnTo>
                <a:lnTo>
                  <a:pt x="966135" y="0"/>
                </a:lnTo>
                <a:close/>
              </a:path>
            </a:pathLst>
          </a:custGeom>
          <a:solidFill>
            <a:schemeClr val="tx2">
              <a:lumMod val="40000"/>
              <a:lumOff val="6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3" name="任意多边形 80"/>
          <p:cNvSpPr/>
          <p:nvPr/>
        </p:nvSpPr>
        <p:spPr>
          <a:xfrm>
            <a:off x="9585325" y="5503863"/>
            <a:ext cx="1352550" cy="1397000"/>
          </a:xfrm>
          <a:custGeom>
            <a:avLst/>
            <a:gdLst>
              <a:gd name="connsiteX0" fmla="*/ 391161 w 1352191"/>
              <a:gd name="connsiteY0" fmla="*/ 0 h 1397381"/>
              <a:gd name="connsiteX1" fmla="*/ 1352191 w 1352191"/>
              <a:gd name="connsiteY1" fmla="*/ 1397381 h 1397381"/>
              <a:gd name="connsiteX2" fmla="*/ 554059 w 1352191"/>
              <a:gd name="connsiteY2" fmla="*/ 1397381 h 1397381"/>
              <a:gd name="connsiteX3" fmla="*/ 0 w 1352191"/>
              <a:gd name="connsiteY3" fmla="*/ 591754 h 1397381"/>
              <a:gd name="connsiteX4" fmla="*/ 90309 w 1352191"/>
              <a:gd name="connsiteY4" fmla="*/ 450653 h 1397381"/>
              <a:gd name="connsiteX5" fmla="*/ 143955 w 1352191"/>
              <a:gd name="connsiteY5" fmla="*/ 372649 h 1397381"/>
              <a:gd name="connsiteX6" fmla="*/ 141371 w 1352191"/>
              <a:gd name="connsiteY6" fmla="*/ 370872 h 1397381"/>
              <a:gd name="connsiteX7" fmla="*/ 368976 w 1352191"/>
              <a:gd name="connsiteY7" fmla="*/ 15258 h 1397381"/>
              <a:gd name="connsiteX8" fmla="*/ 391161 w 1352191"/>
              <a:gd name="connsiteY8" fmla="*/ 0 h 139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191" h="1397381">
                <a:moveTo>
                  <a:pt x="391161" y="0"/>
                </a:moveTo>
                <a:lnTo>
                  <a:pt x="1352191" y="1397381"/>
                </a:lnTo>
                <a:lnTo>
                  <a:pt x="554059" y="1397381"/>
                </a:lnTo>
                <a:lnTo>
                  <a:pt x="0" y="591754"/>
                </a:lnTo>
                <a:lnTo>
                  <a:pt x="90309" y="450653"/>
                </a:lnTo>
                <a:lnTo>
                  <a:pt x="143955" y="372649"/>
                </a:lnTo>
                <a:lnTo>
                  <a:pt x="141371" y="370872"/>
                </a:lnTo>
                <a:lnTo>
                  <a:pt x="368976" y="15258"/>
                </a:lnTo>
                <a:lnTo>
                  <a:pt x="391161" y="0"/>
                </a:lnTo>
                <a:close/>
              </a:path>
            </a:pathLst>
          </a:custGeom>
          <a:solidFill>
            <a:schemeClr val="tx2">
              <a:lumMod val="40000"/>
              <a:lumOff val="6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4" name="任意多边形 788"/>
          <p:cNvSpPr/>
          <p:nvPr/>
        </p:nvSpPr>
        <p:spPr>
          <a:xfrm flipV="1">
            <a:off x="3302000" y="5881688"/>
            <a:ext cx="1087438" cy="1014412"/>
          </a:xfrm>
          <a:custGeom>
            <a:avLst/>
            <a:gdLst>
              <a:gd name="connsiteX0" fmla="*/ 697568 w 1086681"/>
              <a:gd name="connsiteY0" fmla="*/ 1014296 h 1014296"/>
              <a:gd name="connsiteX1" fmla="*/ 712685 w 1086681"/>
              <a:gd name="connsiteY1" fmla="*/ 1003899 h 1014296"/>
              <a:gd name="connsiteX2" fmla="*/ 1086681 w 1086681"/>
              <a:gd name="connsiteY2" fmla="*/ 419563 h 1014296"/>
              <a:gd name="connsiteX3" fmla="*/ 798132 w 1086681"/>
              <a:gd name="connsiteY3" fmla="*/ 0 h 1014296"/>
              <a:gd name="connsiteX4" fmla="*/ 0 w 1086681"/>
              <a:gd name="connsiteY4" fmla="*/ 0 h 1014296"/>
              <a:gd name="connsiteX5" fmla="*/ 697568 w 1086681"/>
              <a:gd name="connsiteY5" fmla="*/ 1014296 h 101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6681" h="1014296">
                <a:moveTo>
                  <a:pt x="697568" y="1014296"/>
                </a:moveTo>
                <a:lnTo>
                  <a:pt x="712685" y="1003899"/>
                </a:lnTo>
                <a:lnTo>
                  <a:pt x="1086681" y="419563"/>
                </a:lnTo>
                <a:lnTo>
                  <a:pt x="798132" y="0"/>
                </a:lnTo>
                <a:lnTo>
                  <a:pt x="0" y="0"/>
                </a:lnTo>
                <a:lnTo>
                  <a:pt x="697568" y="1014296"/>
                </a:lnTo>
                <a:close/>
              </a:path>
            </a:pathLst>
          </a:custGeom>
          <a:solidFill>
            <a:schemeClr val="accent5">
              <a:lumMod val="60000"/>
              <a:lumOff val="4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5" name="矩形 114"/>
          <p:cNvSpPr/>
          <p:nvPr/>
        </p:nvSpPr>
        <p:spPr>
          <a:xfrm>
            <a:off x="-1" y="326785"/>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17" name="直接连接符 116"/>
          <p:cNvCxnSpPr/>
          <p:nvPr/>
        </p:nvCxnSpPr>
        <p:spPr>
          <a:xfrm>
            <a:off x="982638" y="325198"/>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18" name="矩形 117"/>
          <p:cNvSpPr/>
          <p:nvPr/>
        </p:nvSpPr>
        <p:spPr>
          <a:xfrm>
            <a:off x="836295" y="2259330"/>
            <a:ext cx="9986010" cy="922020"/>
          </a:xfrm>
          <a:prstGeom prst="rect">
            <a:avLst/>
          </a:prstGeom>
          <a:noFill/>
        </p:spPr>
        <p:txBody>
          <a:bodyPr wrap="square" rtlCol="0">
            <a:spAutoFit/>
          </a:bodyPr>
          <a:lstStyle/>
          <a:p>
            <a:r>
              <a:rPr lang="zh-CN" altLang="en-US" sz="5400" b="1" dirty="0">
                <a:solidFill>
                  <a:schemeClr val="accent1">
                    <a:lumMod val="75000"/>
                  </a:schemeClr>
                </a:solidFill>
                <a:latin typeface="微软雅黑" panose="020B0503020204020204" pitchFamily="34" charset="-122"/>
                <a:ea typeface="微软雅黑" panose="020B0503020204020204" pitchFamily="34" charset="-122"/>
              </a:rPr>
              <a:t>规划职业生涯    成就人生理想</a:t>
            </a:r>
            <a:endParaRPr lang="zh-CN" altLang="en-US" sz="5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19" name="任意多边形 686"/>
          <p:cNvSpPr/>
          <p:nvPr/>
        </p:nvSpPr>
        <p:spPr>
          <a:xfrm>
            <a:off x="8185150" y="0"/>
            <a:ext cx="2771775" cy="3463925"/>
          </a:xfrm>
          <a:custGeom>
            <a:avLst/>
            <a:gdLst>
              <a:gd name="connsiteX0" fmla="*/ 0 w 2771399"/>
              <a:gd name="connsiteY0" fmla="*/ 0 h 3463952"/>
              <a:gd name="connsiteX1" fmla="*/ 798131 w 2771399"/>
              <a:gd name="connsiteY1" fmla="*/ 0 h 3463952"/>
              <a:gd name="connsiteX2" fmla="*/ 2771399 w 2771399"/>
              <a:gd name="connsiteY2" fmla="*/ 2869219 h 3463952"/>
              <a:gd name="connsiteX3" fmla="*/ 2397403 w 2771399"/>
              <a:gd name="connsiteY3" fmla="*/ 3453555 h 3463952"/>
              <a:gd name="connsiteX4" fmla="*/ 2382286 w 2771399"/>
              <a:gd name="connsiteY4" fmla="*/ 3463952 h 3463952"/>
              <a:gd name="connsiteX5" fmla="*/ 0 w 2771399"/>
              <a:gd name="connsiteY5" fmla="*/ 0 h 346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1399" h="3463952">
                <a:moveTo>
                  <a:pt x="0" y="0"/>
                </a:moveTo>
                <a:lnTo>
                  <a:pt x="798131" y="0"/>
                </a:lnTo>
                <a:lnTo>
                  <a:pt x="2771399" y="2869219"/>
                </a:lnTo>
                <a:lnTo>
                  <a:pt x="2397403" y="3453555"/>
                </a:lnTo>
                <a:lnTo>
                  <a:pt x="2382286" y="3463952"/>
                </a:lnTo>
                <a:lnTo>
                  <a:pt x="0" y="0"/>
                </a:lnTo>
                <a:close/>
              </a:path>
            </a:pathLst>
          </a:custGeom>
          <a:solidFill>
            <a:schemeClr val="tx2">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0" name="任意多边形 824"/>
          <p:cNvSpPr/>
          <p:nvPr/>
        </p:nvSpPr>
        <p:spPr>
          <a:xfrm flipH="1" flipV="1">
            <a:off x="6913563" y="1590675"/>
            <a:ext cx="4043362" cy="5305425"/>
          </a:xfrm>
          <a:custGeom>
            <a:avLst/>
            <a:gdLst>
              <a:gd name="connsiteX0" fmla="*/ 389113 w 4043737"/>
              <a:gd name="connsiteY0" fmla="*/ 5305892 h 5305892"/>
              <a:gd name="connsiteX1" fmla="*/ 373996 w 4043737"/>
              <a:gd name="connsiteY1" fmla="*/ 5295495 h 5305892"/>
              <a:gd name="connsiteX2" fmla="*/ 0 w 4043737"/>
              <a:gd name="connsiteY2" fmla="*/ 4711159 h 5305892"/>
              <a:gd name="connsiteX3" fmla="*/ 2281471 w 4043737"/>
              <a:gd name="connsiteY3" fmla="*/ 1393799 h 5305892"/>
              <a:gd name="connsiteX4" fmla="*/ 2285250 w 4043737"/>
              <a:gd name="connsiteY4" fmla="*/ 1396398 h 5305892"/>
              <a:gd name="connsiteX5" fmla="*/ 3245605 w 4043737"/>
              <a:gd name="connsiteY5" fmla="*/ 0 h 5305892"/>
              <a:gd name="connsiteX6" fmla="*/ 4043737 w 4043737"/>
              <a:gd name="connsiteY6" fmla="*/ 0 h 5305892"/>
              <a:gd name="connsiteX7" fmla="*/ 1810872 w 4043737"/>
              <a:gd name="connsiteY7" fmla="*/ 3246685 h 5305892"/>
              <a:gd name="connsiteX8" fmla="*/ 1807092 w 4043737"/>
              <a:gd name="connsiteY8" fmla="*/ 3244086 h 5305892"/>
              <a:gd name="connsiteX9" fmla="*/ 389113 w 4043737"/>
              <a:gd name="connsiteY9" fmla="*/ 5305892 h 53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737" h="5305892">
                <a:moveTo>
                  <a:pt x="389113" y="5305892"/>
                </a:moveTo>
                <a:lnTo>
                  <a:pt x="373996" y="5295495"/>
                </a:lnTo>
                <a:lnTo>
                  <a:pt x="0" y="4711159"/>
                </a:lnTo>
                <a:lnTo>
                  <a:pt x="2281471" y="1393799"/>
                </a:lnTo>
                <a:lnTo>
                  <a:pt x="2285250" y="1396398"/>
                </a:lnTo>
                <a:lnTo>
                  <a:pt x="3245605" y="0"/>
                </a:lnTo>
                <a:lnTo>
                  <a:pt x="4043737" y="0"/>
                </a:lnTo>
                <a:lnTo>
                  <a:pt x="1810872" y="3246685"/>
                </a:lnTo>
                <a:lnTo>
                  <a:pt x="1807092" y="3244086"/>
                </a:lnTo>
                <a:lnTo>
                  <a:pt x="389113" y="5305892"/>
                </a:lnTo>
                <a:close/>
              </a:path>
            </a:pathLst>
          </a:cu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1" name="任意多边形 817"/>
          <p:cNvSpPr/>
          <p:nvPr/>
        </p:nvSpPr>
        <p:spPr>
          <a:xfrm flipV="1">
            <a:off x="7083425" y="5122863"/>
            <a:ext cx="1611313" cy="1773237"/>
          </a:xfrm>
          <a:custGeom>
            <a:avLst/>
            <a:gdLst>
              <a:gd name="connsiteX0" fmla="*/ 391161 w 1610447"/>
              <a:gd name="connsiteY0" fmla="*/ 1772896 h 1772896"/>
              <a:gd name="connsiteX1" fmla="*/ 1610447 w 1610447"/>
              <a:gd name="connsiteY1" fmla="*/ 0 h 1772896"/>
              <a:gd name="connsiteX2" fmla="*/ 812315 w 1610447"/>
              <a:gd name="connsiteY2" fmla="*/ 0 h 1772896"/>
              <a:gd name="connsiteX3" fmla="*/ 0 w 1610447"/>
              <a:gd name="connsiteY3" fmla="*/ 1181142 h 1772896"/>
              <a:gd name="connsiteX4" fmla="*/ 90309 w 1610447"/>
              <a:gd name="connsiteY4" fmla="*/ 1322243 h 1772896"/>
              <a:gd name="connsiteX5" fmla="*/ 143955 w 1610447"/>
              <a:gd name="connsiteY5" fmla="*/ 1400247 h 1772896"/>
              <a:gd name="connsiteX6" fmla="*/ 141371 w 1610447"/>
              <a:gd name="connsiteY6" fmla="*/ 1402024 h 1772896"/>
              <a:gd name="connsiteX7" fmla="*/ 368976 w 1610447"/>
              <a:gd name="connsiteY7" fmla="*/ 1757638 h 1772896"/>
              <a:gd name="connsiteX8" fmla="*/ 391161 w 1610447"/>
              <a:gd name="connsiteY8" fmla="*/ 1772896 h 177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0447" h="1772896">
                <a:moveTo>
                  <a:pt x="391161" y="1772896"/>
                </a:moveTo>
                <a:lnTo>
                  <a:pt x="1610447" y="0"/>
                </a:lnTo>
                <a:lnTo>
                  <a:pt x="812315" y="0"/>
                </a:lnTo>
                <a:lnTo>
                  <a:pt x="0" y="1181142"/>
                </a:lnTo>
                <a:lnTo>
                  <a:pt x="90309" y="1322243"/>
                </a:lnTo>
                <a:lnTo>
                  <a:pt x="143955" y="1400247"/>
                </a:lnTo>
                <a:lnTo>
                  <a:pt x="141371" y="1402024"/>
                </a:lnTo>
                <a:lnTo>
                  <a:pt x="368976" y="1757638"/>
                </a:lnTo>
                <a:lnTo>
                  <a:pt x="391161" y="1772896"/>
                </a:lnTo>
                <a:close/>
              </a:path>
            </a:pathLst>
          </a:custGeom>
          <a:solidFill>
            <a:schemeClr val="accent5">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3" name="任意多边形 54"/>
          <p:cNvSpPr/>
          <p:nvPr/>
        </p:nvSpPr>
        <p:spPr>
          <a:xfrm flipH="1" flipV="1">
            <a:off x="1562100" y="5459413"/>
            <a:ext cx="768350" cy="593725"/>
          </a:xfrm>
          <a:custGeom>
            <a:avLst/>
            <a:gdLst>
              <a:gd name="connsiteX0" fmla="*/ 380650 w 768171"/>
              <a:gd name="connsiteY0" fmla="*/ 0 h 594733"/>
              <a:gd name="connsiteX1" fmla="*/ 386064 w 768171"/>
              <a:gd name="connsiteY1" fmla="*/ 7873 h 594733"/>
              <a:gd name="connsiteX2" fmla="*/ 479739 w 768171"/>
              <a:gd name="connsiteY2" fmla="*/ 144080 h 594733"/>
              <a:gd name="connsiteX3" fmla="*/ 530801 w 768171"/>
              <a:gd name="connsiteY3" fmla="*/ 223861 h 594733"/>
              <a:gd name="connsiteX4" fmla="*/ 758406 w 768171"/>
              <a:gd name="connsiteY4" fmla="*/ 579475 h 594733"/>
              <a:gd name="connsiteX5" fmla="*/ 768171 w 768171"/>
              <a:gd name="connsiteY5" fmla="*/ 594733 h 594733"/>
              <a:gd name="connsiteX6" fmla="*/ 0 w 768171"/>
              <a:gd name="connsiteY6" fmla="*/ 594733 h 594733"/>
              <a:gd name="connsiteX7" fmla="*/ 6654 w 768171"/>
              <a:gd name="connsiteY7" fmla="*/ 584336 h 5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8171" h="594733">
                <a:moveTo>
                  <a:pt x="380650" y="0"/>
                </a:moveTo>
                <a:lnTo>
                  <a:pt x="386064" y="7873"/>
                </a:lnTo>
                <a:lnTo>
                  <a:pt x="479739" y="144080"/>
                </a:lnTo>
                <a:lnTo>
                  <a:pt x="530801" y="223861"/>
                </a:lnTo>
                <a:lnTo>
                  <a:pt x="758406" y="579475"/>
                </a:lnTo>
                <a:lnTo>
                  <a:pt x="768171" y="594733"/>
                </a:lnTo>
                <a:lnTo>
                  <a:pt x="0" y="594733"/>
                </a:lnTo>
                <a:lnTo>
                  <a:pt x="6654" y="584336"/>
                </a:lnTo>
                <a:close/>
              </a:path>
            </a:pathLst>
          </a:custGeom>
          <a:solidFill>
            <a:schemeClr val="accent1">
              <a:lumMod val="60000"/>
              <a:lumOff val="40000"/>
              <a:alpha val="82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24" name="标题 4"/>
          <p:cNvSpPr txBox="1"/>
          <p:nvPr/>
        </p:nvSpPr>
        <p:spPr>
          <a:xfrm>
            <a:off x="5732841" y="3670850"/>
            <a:ext cx="4230309" cy="3687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rPr>
              <a:t>浙江大学就业指导与服务中心</a:t>
            </a:r>
            <a:endPar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5" name="Freeform 10"/>
          <p:cNvSpPr>
            <a:spLocks noEditPoints="1"/>
          </p:cNvSpPr>
          <p:nvPr/>
        </p:nvSpPr>
        <p:spPr bwMode="auto">
          <a:xfrm>
            <a:off x="5482394" y="3742858"/>
            <a:ext cx="264564" cy="255248"/>
          </a:xfrm>
          <a:custGeom>
            <a:avLst/>
            <a:gdLst>
              <a:gd name="T0" fmla="*/ 245 w 490"/>
              <a:gd name="T1" fmla="*/ 0 h 490"/>
              <a:gd name="T2" fmla="*/ 490 w 490"/>
              <a:gd name="T3" fmla="*/ 245 h 490"/>
              <a:gd name="T4" fmla="*/ 245 w 490"/>
              <a:gd name="T5" fmla="*/ 490 h 490"/>
              <a:gd name="T6" fmla="*/ 0 w 490"/>
              <a:gd name="T7" fmla="*/ 245 h 490"/>
              <a:gd name="T8" fmla="*/ 245 w 490"/>
              <a:gd name="T9" fmla="*/ 0 h 490"/>
              <a:gd name="T10" fmla="*/ 436 w 490"/>
              <a:gd name="T11" fmla="*/ 250 h 490"/>
              <a:gd name="T12" fmla="*/ 427 w 490"/>
              <a:gd name="T13" fmla="*/ 256 h 490"/>
              <a:gd name="T14" fmla="*/ 394 w 490"/>
              <a:gd name="T15" fmla="*/ 256 h 490"/>
              <a:gd name="T16" fmla="*/ 386 w 490"/>
              <a:gd name="T17" fmla="*/ 253 h 490"/>
              <a:gd name="T18" fmla="*/ 245 w 490"/>
              <a:gd name="T19" fmla="*/ 105 h 490"/>
              <a:gd name="T20" fmla="*/ 104 w 490"/>
              <a:gd name="T21" fmla="*/ 253 h 490"/>
              <a:gd name="T22" fmla="*/ 96 w 490"/>
              <a:gd name="T23" fmla="*/ 256 h 490"/>
              <a:gd name="T24" fmla="*/ 63 w 490"/>
              <a:gd name="T25" fmla="*/ 256 h 490"/>
              <a:gd name="T26" fmla="*/ 54 w 490"/>
              <a:gd name="T27" fmla="*/ 250 h 490"/>
              <a:gd name="T28" fmla="*/ 56 w 490"/>
              <a:gd name="T29" fmla="*/ 239 h 490"/>
              <a:gd name="T30" fmla="*/ 236 w 490"/>
              <a:gd name="T31" fmla="*/ 52 h 490"/>
              <a:gd name="T32" fmla="*/ 245 w 490"/>
              <a:gd name="T33" fmla="*/ 48 h 490"/>
              <a:gd name="T34" fmla="*/ 254 w 490"/>
              <a:gd name="T35" fmla="*/ 52 h 490"/>
              <a:gd name="T36" fmla="*/ 434 w 490"/>
              <a:gd name="T37" fmla="*/ 239 h 490"/>
              <a:gd name="T38" fmla="*/ 436 w 490"/>
              <a:gd name="T39" fmla="*/ 250 h 490"/>
              <a:gd name="T40" fmla="*/ 113 w 490"/>
              <a:gd name="T41" fmla="*/ 267 h 490"/>
              <a:gd name="T42" fmla="*/ 113 w 490"/>
              <a:gd name="T43" fmla="*/ 267 h 490"/>
              <a:gd name="T44" fmla="*/ 113 w 490"/>
              <a:gd name="T45" fmla="*/ 379 h 490"/>
              <a:gd name="T46" fmla="*/ 129 w 490"/>
              <a:gd name="T47" fmla="*/ 398 h 490"/>
              <a:gd name="T48" fmla="*/ 202 w 490"/>
              <a:gd name="T49" fmla="*/ 398 h 490"/>
              <a:gd name="T50" fmla="*/ 202 w 490"/>
              <a:gd name="T51" fmla="*/ 276 h 490"/>
              <a:gd name="T52" fmla="*/ 221 w 490"/>
              <a:gd name="T53" fmla="*/ 257 h 490"/>
              <a:gd name="T54" fmla="*/ 269 w 490"/>
              <a:gd name="T55" fmla="*/ 257 h 490"/>
              <a:gd name="T56" fmla="*/ 288 w 490"/>
              <a:gd name="T57" fmla="*/ 276 h 490"/>
              <a:gd name="T58" fmla="*/ 288 w 490"/>
              <a:gd name="T59" fmla="*/ 398 h 490"/>
              <a:gd name="T60" fmla="*/ 361 w 490"/>
              <a:gd name="T61" fmla="*/ 398 h 490"/>
              <a:gd name="T62" fmla="*/ 377 w 490"/>
              <a:gd name="T63" fmla="*/ 379 h 490"/>
              <a:gd name="T64" fmla="*/ 377 w 490"/>
              <a:gd name="T65" fmla="*/ 268 h 490"/>
              <a:gd name="T66" fmla="*/ 245 w 490"/>
              <a:gd name="T67" fmla="*/ 130 h 490"/>
              <a:gd name="T68" fmla="*/ 113 w 490"/>
              <a:gd name="T69" fmla="*/ 267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490">
                <a:moveTo>
                  <a:pt x="245" y="0"/>
                </a:moveTo>
                <a:cubicBezTo>
                  <a:pt x="380" y="0"/>
                  <a:pt x="490" y="110"/>
                  <a:pt x="490" y="245"/>
                </a:cubicBezTo>
                <a:cubicBezTo>
                  <a:pt x="490" y="381"/>
                  <a:pt x="380" y="490"/>
                  <a:pt x="245" y="490"/>
                </a:cubicBezTo>
                <a:cubicBezTo>
                  <a:pt x="110" y="490"/>
                  <a:pt x="0" y="381"/>
                  <a:pt x="0" y="245"/>
                </a:cubicBezTo>
                <a:cubicBezTo>
                  <a:pt x="0" y="110"/>
                  <a:pt x="110" y="0"/>
                  <a:pt x="245" y="0"/>
                </a:cubicBezTo>
                <a:close/>
                <a:moveTo>
                  <a:pt x="436" y="250"/>
                </a:moveTo>
                <a:cubicBezTo>
                  <a:pt x="435" y="254"/>
                  <a:pt x="431" y="256"/>
                  <a:pt x="427" y="256"/>
                </a:cubicBezTo>
                <a:lnTo>
                  <a:pt x="394" y="256"/>
                </a:lnTo>
                <a:cubicBezTo>
                  <a:pt x="391" y="256"/>
                  <a:pt x="388" y="255"/>
                  <a:pt x="386" y="253"/>
                </a:cubicBezTo>
                <a:lnTo>
                  <a:pt x="245" y="105"/>
                </a:lnTo>
                <a:lnTo>
                  <a:pt x="104" y="253"/>
                </a:lnTo>
                <a:cubicBezTo>
                  <a:pt x="102" y="255"/>
                  <a:pt x="99" y="256"/>
                  <a:pt x="96" y="256"/>
                </a:cubicBezTo>
                <a:lnTo>
                  <a:pt x="63" y="256"/>
                </a:lnTo>
                <a:cubicBezTo>
                  <a:pt x="59" y="256"/>
                  <a:pt x="55" y="254"/>
                  <a:pt x="54" y="250"/>
                </a:cubicBezTo>
                <a:cubicBezTo>
                  <a:pt x="52" y="246"/>
                  <a:pt x="53" y="242"/>
                  <a:pt x="56" y="239"/>
                </a:cubicBezTo>
                <a:lnTo>
                  <a:pt x="236" y="52"/>
                </a:lnTo>
                <a:cubicBezTo>
                  <a:pt x="238" y="49"/>
                  <a:pt x="242" y="48"/>
                  <a:pt x="245" y="48"/>
                </a:cubicBezTo>
                <a:cubicBezTo>
                  <a:pt x="248" y="48"/>
                  <a:pt x="252" y="49"/>
                  <a:pt x="254" y="52"/>
                </a:cubicBezTo>
                <a:lnTo>
                  <a:pt x="434" y="239"/>
                </a:lnTo>
                <a:cubicBezTo>
                  <a:pt x="437" y="242"/>
                  <a:pt x="438" y="246"/>
                  <a:pt x="436" y="250"/>
                </a:cubicBezTo>
                <a:close/>
                <a:moveTo>
                  <a:pt x="113" y="267"/>
                </a:moveTo>
                <a:lnTo>
                  <a:pt x="113" y="267"/>
                </a:lnTo>
                <a:lnTo>
                  <a:pt x="113" y="379"/>
                </a:lnTo>
                <a:cubicBezTo>
                  <a:pt x="113" y="389"/>
                  <a:pt x="120" y="398"/>
                  <a:pt x="129" y="398"/>
                </a:cubicBezTo>
                <a:lnTo>
                  <a:pt x="202" y="398"/>
                </a:lnTo>
                <a:lnTo>
                  <a:pt x="202" y="276"/>
                </a:lnTo>
                <a:cubicBezTo>
                  <a:pt x="202" y="266"/>
                  <a:pt x="211" y="257"/>
                  <a:pt x="221" y="257"/>
                </a:cubicBezTo>
                <a:lnTo>
                  <a:pt x="269" y="257"/>
                </a:lnTo>
                <a:cubicBezTo>
                  <a:pt x="279" y="257"/>
                  <a:pt x="288" y="266"/>
                  <a:pt x="288" y="276"/>
                </a:cubicBezTo>
                <a:lnTo>
                  <a:pt x="288" y="398"/>
                </a:lnTo>
                <a:lnTo>
                  <a:pt x="361" y="398"/>
                </a:lnTo>
                <a:cubicBezTo>
                  <a:pt x="370" y="398"/>
                  <a:pt x="377" y="389"/>
                  <a:pt x="377" y="379"/>
                </a:cubicBezTo>
                <a:lnTo>
                  <a:pt x="377" y="268"/>
                </a:lnTo>
                <a:lnTo>
                  <a:pt x="245" y="130"/>
                </a:lnTo>
                <a:lnTo>
                  <a:pt x="113" y="267"/>
                </a:lnTo>
                <a:close/>
              </a:path>
            </a:pathLst>
          </a:custGeom>
          <a:solidFill>
            <a:schemeClr val="accent1">
              <a:lumMod val="75000"/>
            </a:schemeClr>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70670" y="260648"/>
            <a:ext cx="2312729" cy="63890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D:\My Documents\My RTX Files\lixiaoxue\信息图表小尺寸-07(2).png"/>
          <p:cNvPicPr>
            <a:picLocks noChangeAspect="1"/>
          </p:cNvPicPr>
          <p:nvPr/>
        </p:nvPicPr>
        <p:blipFill>
          <a:blip r:embed="rId1"/>
          <a:stretch>
            <a:fillRect/>
          </a:stretch>
        </p:blipFill>
        <p:spPr>
          <a:xfrm>
            <a:off x="622936" y="476250"/>
            <a:ext cx="10440987" cy="5699125"/>
          </a:xfrm>
          <a:prstGeom prst="rect">
            <a:avLst/>
          </a:prstGeom>
          <a:noFill/>
          <a:ln w="9525">
            <a:noFill/>
          </a:ln>
        </p:spPr>
      </p:pic>
      <p:grpSp>
        <p:nvGrpSpPr>
          <p:cNvPr id="46083" name="Group 63"/>
          <p:cNvGrpSpPr/>
          <p:nvPr/>
        </p:nvGrpSpPr>
        <p:grpSpPr>
          <a:xfrm>
            <a:off x="4097973" y="1614488"/>
            <a:ext cx="4259878" cy="3959701"/>
            <a:chOff x="2214546" y="1571612"/>
            <a:chExt cx="4259590" cy="3959898"/>
          </a:xfrm>
        </p:grpSpPr>
        <p:sp>
          <p:nvSpPr>
            <p:cNvPr id="46121" name="Rectangle 37"/>
            <p:cNvSpPr/>
            <p:nvPr/>
          </p:nvSpPr>
          <p:spPr>
            <a:xfrm>
              <a:off x="3013494" y="2845354"/>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grpSp>
          <p:nvGrpSpPr>
            <p:cNvPr id="46122" name="Group 62"/>
            <p:cNvGrpSpPr/>
            <p:nvPr/>
          </p:nvGrpSpPr>
          <p:grpSpPr>
            <a:xfrm>
              <a:off x="2214546" y="1571612"/>
              <a:ext cx="4259590" cy="3959898"/>
              <a:chOff x="2214546" y="1571612"/>
              <a:chExt cx="4259590" cy="3959898"/>
            </a:xfrm>
          </p:grpSpPr>
          <p:sp>
            <p:nvSpPr>
              <p:cNvPr id="46123" name="Rectangle 38"/>
              <p:cNvSpPr/>
              <p:nvPr/>
            </p:nvSpPr>
            <p:spPr>
              <a:xfrm>
                <a:off x="3071802" y="1571612"/>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24" name="Rectangle 39"/>
              <p:cNvSpPr/>
              <p:nvPr/>
            </p:nvSpPr>
            <p:spPr>
              <a:xfrm>
                <a:off x="2571736" y="2357430"/>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25" name="Rectangle 40"/>
              <p:cNvSpPr/>
              <p:nvPr/>
            </p:nvSpPr>
            <p:spPr>
              <a:xfrm>
                <a:off x="3286116" y="2000240"/>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26" name="Rectangle 41"/>
              <p:cNvSpPr/>
              <p:nvPr/>
            </p:nvSpPr>
            <p:spPr>
              <a:xfrm>
                <a:off x="3929058" y="2214554"/>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27" name="Rectangle 42"/>
              <p:cNvSpPr/>
              <p:nvPr/>
            </p:nvSpPr>
            <p:spPr>
              <a:xfrm>
                <a:off x="4500562" y="2071678"/>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28" name="Rectangle 43"/>
              <p:cNvSpPr/>
              <p:nvPr/>
            </p:nvSpPr>
            <p:spPr>
              <a:xfrm>
                <a:off x="4786314" y="1571612"/>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29" name="Rectangle 44"/>
              <p:cNvSpPr/>
              <p:nvPr/>
            </p:nvSpPr>
            <p:spPr>
              <a:xfrm>
                <a:off x="5357818" y="1928802"/>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30" name="Rectangle 45"/>
              <p:cNvSpPr/>
              <p:nvPr/>
            </p:nvSpPr>
            <p:spPr>
              <a:xfrm>
                <a:off x="5929322" y="2786058"/>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31" name="Rectangle 46"/>
              <p:cNvSpPr/>
              <p:nvPr/>
            </p:nvSpPr>
            <p:spPr>
              <a:xfrm>
                <a:off x="5357818" y="3000372"/>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32" name="Rectangle 47"/>
              <p:cNvSpPr/>
              <p:nvPr/>
            </p:nvSpPr>
            <p:spPr>
              <a:xfrm>
                <a:off x="4857752" y="3143248"/>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33" name="Rectangle 48"/>
              <p:cNvSpPr/>
              <p:nvPr/>
            </p:nvSpPr>
            <p:spPr>
              <a:xfrm>
                <a:off x="5572132" y="3500438"/>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34" name="Rectangle 49"/>
              <p:cNvSpPr/>
              <p:nvPr/>
            </p:nvSpPr>
            <p:spPr>
              <a:xfrm>
                <a:off x="5228072" y="3571876"/>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35" name="Rectangle 50"/>
              <p:cNvSpPr/>
              <p:nvPr/>
            </p:nvSpPr>
            <p:spPr>
              <a:xfrm>
                <a:off x="6215074" y="3500438"/>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36" name="Rectangle 51"/>
              <p:cNvSpPr/>
              <p:nvPr/>
            </p:nvSpPr>
            <p:spPr>
              <a:xfrm>
                <a:off x="6000760" y="3857628"/>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37" name="Rectangle 52"/>
              <p:cNvSpPr/>
              <p:nvPr/>
            </p:nvSpPr>
            <p:spPr>
              <a:xfrm>
                <a:off x="5357818" y="4929198"/>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38" name="Rectangle 53"/>
              <p:cNvSpPr/>
              <p:nvPr/>
            </p:nvSpPr>
            <p:spPr>
              <a:xfrm>
                <a:off x="5357818" y="4143380"/>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39" name="Rectangle 54"/>
              <p:cNvSpPr/>
              <p:nvPr/>
            </p:nvSpPr>
            <p:spPr>
              <a:xfrm>
                <a:off x="4357687" y="4214818"/>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40" name="Rectangle 55"/>
              <p:cNvSpPr/>
              <p:nvPr/>
            </p:nvSpPr>
            <p:spPr>
              <a:xfrm>
                <a:off x="3942188" y="5000636"/>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41" name="Rectangle 56"/>
              <p:cNvSpPr/>
              <p:nvPr/>
            </p:nvSpPr>
            <p:spPr>
              <a:xfrm>
                <a:off x="3357554" y="5286388"/>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42" name="Rectangle 57"/>
              <p:cNvSpPr/>
              <p:nvPr/>
            </p:nvSpPr>
            <p:spPr>
              <a:xfrm>
                <a:off x="3643306" y="4572008"/>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43" name="Rectangle 58"/>
              <p:cNvSpPr/>
              <p:nvPr/>
            </p:nvSpPr>
            <p:spPr>
              <a:xfrm>
                <a:off x="2214546" y="3429000"/>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44" name="Rectangle 59"/>
              <p:cNvSpPr/>
              <p:nvPr/>
            </p:nvSpPr>
            <p:spPr>
              <a:xfrm>
                <a:off x="2928927" y="4143380"/>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45" name="Rectangle 60"/>
              <p:cNvSpPr/>
              <p:nvPr/>
            </p:nvSpPr>
            <p:spPr>
              <a:xfrm>
                <a:off x="2571736" y="3929066"/>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46" name="Rectangle 61"/>
              <p:cNvSpPr/>
              <p:nvPr/>
            </p:nvSpPr>
            <p:spPr>
              <a:xfrm>
                <a:off x="2857488" y="3643314"/>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sp>
            <p:nvSpPr>
              <p:cNvPr id="46147" name="Rectangle 111"/>
              <p:cNvSpPr/>
              <p:nvPr/>
            </p:nvSpPr>
            <p:spPr>
              <a:xfrm>
                <a:off x="2786050" y="4643446"/>
                <a:ext cx="259062" cy="245122"/>
              </a:xfrm>
              <a:prstGeom prst="rect">
                <a:avLst/>
              </a:prstGeom>
              <a:noFill/>
              <a:ln w="9525">
                <a:noFill/>
              </a:ln>
            </p:spPr>
            <p:txBody>
              <a:bodyPr wrap="none">
                <a:spAutoFit/>
              </a:bodyPr>
              <a:lstStyle/>
              <a:p>
                <a:r>
                  <a:rPr lang="zh-CN" altLang="en-US" sz="1000" dirty="0">
                    <a:latin typeface="Arial" panose="020B0604020202020204" pitchFamily="34" charset="0"/>
                    <a:ea typeface="Arial Unicode MS" panose="020B0604020202020204" charset="-122"/>
                  </a:rPr>
                  <a:t>●</a:t>
                </a:r>
                <a:endParaRPr lang="zh-CN" altLang="en-US" sz="1000" dirty="0">
                  <a:latin typeface="Arial" panose="020B0604020202020204" pitchFamily="34" charset="0"/>
                  <a:ea typeface="Arial Unicode MS" panose="020B0604020202020204" charset="-122"/>
                </a:endParaRPr>
              </a:p>
            </p:txBody>
          </p:sp>
        </p:grpSp>
      </p:grpSp>
      <p:grpSp>
        <p:nvGrpSpPr>
          <p:cNvPr id="46084" name="Group 114"/>
          <p:cNvGrpSpPr/>
          <p:nvPr/>
        </p:nvGrpSpPr>
        <p:grpSpPr>
          <a:xfrm>
            <a:off x="3977746" y="1110691"/>
            <a:ext cx="5014197" cy="4746629"/>
            <a:chOff x="2094102" y="1067772"/>
            <a:chExt cx="5014444" cy="4747182"/>
          </a:xfrm>
        </p:grpSpPr>
        <p:sp>
          <p:nvSpPr>
            <p:cNvPr id="46094" name="TextBox 92"/>
            <p:cNvSpPr txBox="1"/>
            <p:nvPr/>
          </p:nvSpPr>
          <p:spPr>
            <a:xfrm>
              <a:off x="3798187" y="5076204"/>
              <a:ext cx="646331" cy="738750"/>
            </a:xfrm>
            <a:prstGeom prst="rect">
              <a:avLst/>
            </a:prstGeom>
            <a:noFill/>
            <a:ln w="9525">
              <a:noFill/>
            </a:ln>
          </p:spPr>
          <p:txBody>
            <a:bodyPr>
              <a:spAutoFit/>
            </a:bodyPr>
            <a:lstStyle/>
            <a:p>
              <a:r>
                <a:rPr lang="zh-CN" altLang="en-US" sz="1400" dirty="0">
                  <a:latin typeface="+mn-ea"/>
                </a:rPr>
                <a:t>医疗诊断治疗</a:t>
              </a:r>
              <a:endParaRPr lang="zh-CN" altLang="en-US" sz="1400" dirty="0">
                <a:latin typeface="+mn-ea"/>
              </a:endParaRPr>
            </a:p>
          </p:txBody>
        </p:sp>
        <p:grpSp>
          <p:nvGrpSpPr>
            <p:cNvPr id="46095" name="Group 113"/>
            <p:cNvGrpSpPr/>
            <p:nvPr/>
          </p:nvGrpSpPr>
          <p:grpSpPr>
            <a:xfrm>
              <a:off x="2094102" y="1067772"/>
              <a:ext cx="5014444" cy="4578958"/>
              <a:chOff x="2094102" y="1067772"/>
              <a:chExt cx="5014444" cy="4578958"/>
            </a:xfrm>
          </p:grpSpPr>
          <p:sp>
            <p:nvSpPr>
              <p:cNvPr id="46096" name="TextBox 36"/>
              <p:cNvSpPr txBox="1"/>
              <p:nvPr/>
            </p:nvSpPr>
            <p:spPr>
              <a:xfrm>
                <a:off x="2428860" y="2978347"/>
                <a:ext cx="902855" cy="307813"/>
              </a:xfrm>
              <a:prstGeom prst="rect">
                <a:avLst/>
              </a:prstGeom>
              <a:noFill/>
              <a:ln w="9525">
                <a:noFill/>
              </a:ln>
            </p:spPr>
            <p:txBody>
              <a:bodyPr wrap="none">
                <a:spAutoFit/>
              </a:bodyPr>
              <a:lstStyle/>
              <a:p>
                <a:r>
                  <a:rPr lang="zh-CN" altLang="en-US" sz="1400" dirty="0">
                    <a:latin typeface="+mn-ea"/>
                  </a:rPr>
                  <a:t>私人服务</a:t>
                </a:r>
                <a:endParaRPr lang="zh-CN" altLang="en-US" sz="1400" dirty="0">
                  <a:latin typeface="+mn-ea"/>
                </a:endParaRPr>
              </a:p>
            </p:txBody>
          </p:sp>
          <p:sp>
            <p:nvSpPr>
              <p:cNvPr id="46097" name="TextBox 64"/>
              <p:cNvSpPr txBox="1"/>
              <p:nvPr/>
            </p:nvSpPr>
            <p:spPr>
              <a:xfrm>
                <a:off x="2094102" y="2529386"/>
                <a:ext cx="902855" cy="307813"/>
              </a:xfrm>
              <a:prstGeom prst="rect">
                <a:avLst/>
              </a:prstGeom>
              <a:noFill/>
              <a:ln w="9525">
                <a:noFill/>
              </a:ln>
            </p:spPr>
            <p:txBody>
              <a:bodyPr wrap="none">
                <a:spAutoFit/>
              </a:bodyPr>
              <a:lstStyle/>
              <a:p>
                <a:r>
                  <a:rPr lang="zh-CN" altLang="en-US" sz="1400" dirty="0">
                    <a:latin typeface="+mn-ea"/>
                  </a:rPr>
                  <a:t>雇佣服务</a:t>
                </a:r>
                <a:endParaRPr lang="zh-CN" altLang="en-US" sz="1400" dirty="0">
                  <a:latin typeface="+mn-ea"/>
                </a:endParaRPr>
              </a:p>
            </p:txBody>
          </p:sp>
          <p:sp>
            <p:nvSpPr>
              <p:cNvPr id="46098" name="TextBox 65"/>
              <p:cNvSpPr txBox="1"/>
              <p:nvPr/>
            </p:nvSpPr>
            <p:spPr>
              <a:xfrm>
                <a:off x="3071802" y="2121091"/>
                <a:ext cx="543766" cy="307813"/>
              </a:xfrm>
              <a:prstGeom prst="rect">
                <a:avLst/>
              </a:prstGeom>
              <a:noFill/>
              <a:ln w="9525">
                <a:noFill/>
              </a:ln>
            </p:spPr>
            <p:txBody>
              <a:bodyPr wrap="none">
                <a:spAutoFit/>
              </a:bodyPr>
              <a:lstStyle/>
              <a:p>
                <a:r>
                  <a:rPr lang="zh-CN" altLang="en-US" sz="1400" dirty="0">
                    <a:latin typeface="+mn-ea"/>
                  </a:rPr>
                  <a:t>营销</a:t>
                </a:r>
                <a:endParaRPr lang="zh-CN" altLang="en-US" sz="1400" dirty="0">
                  <a:latin typeface="+mn-ea"/>
                </a:endParaRPr>
              </a:p>
            </p:txBody>
          </p:sp>
          <p:sp>
            <p:nvSpPr>
              <p:cNvPr id="46099" name="TextBox 66"/>
              <p:cNvSpPr txBox="1"/>
              <p:nvPr/>
            </p:nvSpPr>
            <p:spPr>
              <a:xfrm>
                <a:off x="2714612" y="1500174"/>
                <a:ext cx="543766" cy="307813"/>
              </a:xfrm>
              <a:prstGeom prst="rect">
                <a:avLst/>
              </a:prstGeom>
              <a:noFill/>
              <a:ln w="9525">
                <a:noFill/>
              </a:ln>
            </p:spPr>
            <p:txBody>
              <a:bodyPr wrap="none">
                <a:spAutoFit/>
              </a:bodyPr>
              <a:lstStyle/>
              <a:p>
                <a:r>
                  <a:rPr lang="zh-CN" altLang="en-US" sz="1400" dirty="0">
                    <a:latin typeface="+mn-ea"/>
                  </a:rPr>
                  <a:t>管理</a:t>
                </a:r>
                <a:endParaRPr lang="zh-CN" altLang="en-US" sz="1400" dirty="0">
                  <a:latin typeface="+mn-ea"/>
                </a:endParaRPr>
              </a:p>
            </p:txBody>
          </p:sp>
          <p:sp>
            <p:nvSpPr>
              <p:cNvPr id="46100" name="TextBox 67"/>
              <p:cNvSpPr txBox="1"/>
              <p:nvPr/>
            </p:nvSpPr>
            <p:spPr>
              <a:xfrm>
                <a:off x="4247373" y="1662771"/>
                <a:ext cx="769339" cy="523281"/>
              </a:xfrm>
              <a:prstGeom prst="rect">
                <a:avLst/>
              </a:prstGeom>
              <a:noFill/>
              <a:ln w="9525">
                <a:noFill/>
              </a:ln>
            </p:spPr>
            <p:txBody>
              <a:bodyPr wrap="square">
                <a:spAutoFit/>
              </a:bodyPr>
              <a:lstStyle/>
              <a:p>
                <a:pPr algn="ctr"/>
                <a:r>
                  <a:rPr lang="zh-CN" altLang="en-US" sz="1400" dirty="0" smtClean="0">
                    <a:latin typeface="+mn-ea"/>
                  </a:rPr>
                  <a:t>通信和</a:t>
                </a:r>
                <a:endParaRPr lang="en-US" altLang="zh-CN" sz="1400" dirty="0">
                  <a:latin typeface="+mn-ea"/>
                </a:endParaRPr>
              </a:p>
              <a:p>
                <a:pPr algn="ctr"/>
                <a:r>
                  <a:rPr lang="zh-CN" altLang="en-US" sz="1400" dirty="0">
                    <a:latin typeface="+mn-ea"/>
                  </a:rPr>
                  <a:t>档案</a:t>
                </a:r>
                <a:endParaRPr lang="zh-CN" altLang="en-US" sz="1400" dirty="0">
                  <a:latin typeface="+mn-ea"/>
                </a:endParaRPr>
              </a:p>
            </p:txBody>
          </p:sp>
          <p:sp>
            <p:nvSpPr>
              <p:cNvPr id="46101" name="TextBox 68"/>
              <p:cNvSpPr txBox="1"/>
              <p:nvPr/>
            </p:nvSpPr>
            <p:spPr>
              <a:xfrm>
                <a:off x="3714744" y="1691334"/>
                <a:ext cx="543766" cy="523281"/>
              </a:xfrm>
              <a:prstGeom prst="rect">
                <a:avLst/>
              </a:prstGeom>
              <a:noFill/>
              <a:ln w="9525">
                <a:noFill/>
              </a:ln>
            </p:spPr>
            <p:txBody>
              <a:bodyPr wrap="none">
                <a:spAutoFit/>
              </a:bodyPr>
              <a:lstStyle/>
              <a:p>
                <a:r>
                  <a:rPr lang="zh-CN" altLang="en-US" sz="1400" dirty="0">
                    <a:latin typeface="+mn-ea"/>
                  </a:rPr>
                  <a:t>监督</a:t>
                </a:r>
                <a:endParaRPr lang="en-US" altLang="zh-CN" sz="1400" dirty="0">
                  <a:latin typeface="+mn-ea"/>
                </a:endParaRPr>
              </a:p>
              <a:p>
                <a:r>
                  <a:rPr lang="zh-CN" altLang="en-US" sz="1400" dirty="0">
                    <a:latin typeface="+mn-ea"/>
                  </a:rPr>
                  <a:t>保护</a:t>
                </a:r>
                <a:endParaRPr lang="zh-CN" altLang="en-US" sz="1400" dirty="0">
                  <a:latin typeface="+mn-ea"/>
                </a:endParaRPr>
              </a:p>
            </p:txBody>
          </p:sp>
          <p:sp>
            <p:nvSpPr>
              <p:cNvPr id="46102" name="TextBox 69"/>
              <p:cNvSpPr txBox="1"/>
              <p:nvPr/>
            </p:nvSpPr>
            <p:spPr>
              <a:xfrm>
                <a:off x="4623232" y="1067772"/>
                <a:ext cx="723311" cy="523281"/>
              </a:xfrm>
              <a:prstGeom prst="rect">
                <a:avLst/>
              </a:prstGeom>
              <a:noFill/>
              <a:ln w="9525">
                <a:noFill/>
              </a:ln>
            </p:spPr>
            <p:txBody>
              <a:bodyPr wrap="none">
                <a:spAutoFit/>
              </a:bodyPr>
              <a:lstStyle/>
              <a:p>
                <a:r>
                  <a:rPr lang="zh-CN" altLang="en-US" sz="1400" dirty="0">
                    <a:latin typeface="+mn-ea"/>
                  </a:rPr>
                  <a:t>金融和</a:t>
                </a:r>
                <a:endParaRPr lang="en-US" altLang="zh-CN" sz="1400" dirty="0">
                  <a:latin typeface="+mn-ea"/>
                </a:endParaRPr>
              </a:p>
              <a:p>
                <a:r>
                  <a:rPr lang="zh-CN" altLang="en-US" sz="1400" dirty="0">
                    <a:latin typeface="+mn-ea"/>
                  </a:rPr>
                  <a:t>交易</a:t>
                </a:r>
                <a:endParaRPr lang="zh-CN" altLang="en-US" sz="1400" dirty="0">
                  <a:latin typeface="+mn-ea"/>
                </a:endParaRPr>
              </a:p>
            </p:txBody>
          </p:sp>
          <p:sp>
            <p:nvSpPr>
              <p:cNvPr id="46103" name="TextBox 80"/>
              <p:cNvSpPr txBox="1"/>
              <p:nvPr/>
            </p:nvSpPr>
            <p:spPr>
              <a:xfrm>
                <a:off x="4984402" y="2117012"/>
                <a:ext cx="723311" cy="523281"/>
              </a:xfrm>
              <a:prstGeom prst="rect">
                <a:avLst/>
              </a:prstGeom>
              <a:noFill/>
              <a:ln w="9525">
                <a:noFill/>
              </a:ln>
            </p:spPr>
            <p:txBody>
              <a:bodyPr wrap="none">
                <a:spAutoFit/>
              </a:bodyPr>
              <a:lstStyle/>
              <a:p>
                <a:r>
                  <a:rPr lang="zh-CN" altLang="en-US" sz="1400" dirty="0">
                    <a:latin typeface="+mn-ea"/>
                  </a:rPr>
                  <a:t>分配和</a:t>
                </a:r>
                <a:endParaRPr lang="en-US" altLang="zh-CN" sz="1400" dirty="0">
                  <a:latin typeface="+mn-ea"/>
                </a:endParaRPr>
              </a:p>
              <a:p>
                <a:r>
                  <a:rPr lang="zh-CN" altLang="en-US" sz="1400" dirty="0">
                    <a:latin typeface="+mn-ea"/>
                  </a:rPr>
                  <a:t>调度</a:t>
                </a:r>
                <a:endParaRPr lang="zh-CN" altLang="en-US" sz="1400" dirty="0">
                  <a:latin typeface="+mn-ea"/>
                </a:endParaRPr>
              </a:p>
            </p:txBody>
          </p:sp>
          <p:sp>
            <p:nvSpPr>
              <p:cNvPr id="46104" name="TextBox 82"/>
              <p:cNvSpPr txBox="1"/>
              <p:nvPr/>
            </p:nvSpPr>
            <p:spPr>
              <a:xfrm>
                <a:off x="5691766" y="2560730"/>
                <a:ext cx="902855" cy="307813"/>
              </a:xfrm>
              <a:prstGeom prst="rect">
                <a:avLst/>
              </a:prstGeom>
              <a:noFill/>
              <a:ln w="9525">
                <a:noFill/>
              </a:ln>
            </p:spPr>
            <p:txBody>
              <a:bodyPr wrap="none">
                <a:spAutoFit/>
              </a:bodyPr>
              <a:lstStyle/>
              <a:p>
                <a:r>
                  <a:rPr lang="zh-CN" altLang="en-US" sz="1400" dirty="0">
                    <a:latin typeface="+mn-ea"/>
                  </a:rPr>
                  <a:t>交通运营</a:t>
                </a:r>
                <a:endParaRPr lang="zh-CN" altLang="en-US" sz="1400" dirty="0">
                  <a:latin typeface="+mn-ea"/>
                </a:endParaRPr>
              </a:p>
            </p:txBody>
          </p:sp>
          <p:sp>
            <p:nvSpPr>
              <p:cNvPr id="46105" name="TextBox 83"/>
              <p:cNvSpPr txBox="1"/>
              <p:nvPr/>
            </p:nvSpPr>
            <p:spPr>
              <a:xfrm>
                <a:off x="5503997" y="2970569"/>
                <a:ext cx="1261946" cy="307813"/>
              </a:xfrm>
              <a:prstGeom prst="rect">
                <a:avLst/>
              </a:prstGeom>
              <a:noFill/>
              <a:ln w="9525">
                <a:noFill/>
              </a:ln>
            </p:spPr>
            <p:txBody>
              <a:bodyPr wrap="none">
                <a:spAutoFit/>
              </a:bodyPr>
              <a:lstStyle/>
              <a:p>
                <a:r>
                  <a:rPr lang="zh-CN" altLang="en-US" sz="1400" dirty="0">
                    <a:latin typeface="+mn-ea"/>
                  </a:rPr>
                  <a:t>农业林业相关</a:t>
                </a:r>
                <a:endParaRPr lang="zh-CN" altLang="en-US" sz="1400" dirty="0">
                  <a:latin typeface="+mn-ea"/>
                </a:endParaRPr>
              </a:p>
            </p:txBody>
          </p:sp>
          <p:sp>
            <p:nvSpPr>
              <p:cNvPr id="46106" name="TextBox 84"/>
              <p:cNvSpPr txBox="1"/>
              <p:nvPr/>
            </p:nvSpPr>
            <p:spPr>
              <a:xfrm>
                <a:off x="4426159" y="2955388"/>
                <a:ext cx="1082401" cy="307813"/>
              </a:xfrm>
              <a:prstGeom prst="rect">
                <a:avLst/>
              </a:prstGeom>
              <a:noFill/>
              <a:ln w="9525">
                <a:noFill/>
              </a:ln>
            </p:spPr>
            <p:txBody>
              <a:bodyPr wrap="none">
                <a:spAutoFit/>
              </a:bodyPr>
              <a:lstStyle/>
              <a:p>
                <a:r>
                  <a:rPr lang="zh-CN" altLang="en-US" sz="1400" dirty="0">
                    <a:latin typeface="+mn-ea"/>
                  </a:rPr>
                  <a:t>计算机信息</a:t>
                </a:r>
                <a:endParaRPr lang="zh-CN" altLang="en-US" sz="1400" dirty="0">
                  <a:latin typeface="+mn-ea"/>
                </a:endParaRPr>
              </a:p>
            </p:txBody>
          </p:sp>
          <p:sp>
            <p:nvSpPr>
              <p:cNvPr id="46107" name="TextBox 85"/>
              <p:cNvSpPr txBox="1"/>
              <p:nvPr/>
            </p:nvSpPr>
            <p:spPr>
              <a:xfrm>
                <a:off x="4811866" y="3437497"/>
                <a:ext cx="646331" cy="307813"/>
              </a:xfrm>
              <a:prstGeom prst="rect">
                <a:avLst/>
              </a:prstGeom>
              <a:noFill/>
              <a:ln w="9525">
                <a:noFill/>
              </a:ln>
            </p:spPr>
            <p:txBody>
              <a:bodyPr>
                <a:spAutoFit/>
              </a:bodyPr>
              <a:lstStyle/>
              <a:p>
                <a:r>
                  <a:rPr lang="zh-CN" altLang="en-US" sz="1400" dirty="0">
                    <a:latin typeface="+mn-ea"/>
                  </a:rPr>
                  <a:t>工艺</a:t>
                </a:r>
                <a:endParaRPr lang="zh-CN" altLang="en-US" sz="1400" dirty="0">
                  <a:latin typeface="+mn-ea"/>
                </a:endParaRPr>
              </a:p>
            </p:txBody>
          </p:sp>
          <p:sp>
            <p:nvSpPr>
              <p:cNvPr id="46108" name="TextBox 86"/>
              <p:cNvSpPr txBox="1"/>
              <p:nvPr/>
            </p:nvSpPr>
            <p:spPr>
              <a:xfrm>
                <a:off x="5386015" y="3626966"/>
                <a:ext cx="646331" cy="523281"/>
              </a:xfrm>
              <a:prstGeom prst="rect">
                <a:avLst/>
              </a:prstGeom>
              <a:noFill/>
              <a:ln w="9525">
                <a:noFill/>
              </a:ln>
            </p:spPr>
            <p:txBody>
              <a:bodyPr>
                <a:spAutoFit/>
              </a:bodyPr>
              <a:lstStyle/>
              <a:p>
                <a:r>
                  <a:rPr lang="zh-CN" altLang="en-US" sz="1400" dirty="0">
                    <a:latin typeface="+mn-ea"/>
                  </a:rPr>
                  <a:t>建造维修</a:t>
                </a:r>
                <a:endParaRPr lang="zh-CN" altLang="en-US" sz="1400" dirty="0">
                  <a:latin typeface="+mn-ea"/>
                </a:endParaRPr>
              </a:p>
            </p:txBody>
          </p:sp>
          <p:sp>
            <p:nvSpPr>
              <p:cNvPr id="46109" name="TextBox 87"/>
              <p:cNvSpPr txBox="1"/>
              <p:nvPr/>
            </p:nvSpPr>
            <p:spPr>
              <a:xfrm>
                <a:off x="5822662" y="3294581"/>
                <a:ext cx="1285884" cy="307813"/>
              </a:xfrm>
              <a:prstGeom prst="rect">
                <a:avLst/>
              </a:prstGeom>
              <a:noFill/>
              <a:ln w="9525">
                <a:noFill/>
              </a:ln>
            </p:spPr>
            <p:txBody>
              <a:bodyPr>
                <a:spAutoFit/>
              </a:bodyPr>
              <a:lstStyle/>
              <a:p>
                <a:r>
                  <a:rPr lang="zh-CN" altLang="en-US" sz="1400" dirty="0">
                    <a:latin typeface="+mn-ea"/>
                  </a:rPr>
                  <a:t>机械电子</a:t>
                </a:r>
                <a:endParaRPr lang="zh-CN" altLang="en-US" sz="1400" dirty="0">
                  <a:latin typeface="+mn-ea"/>
                </a:endParaRPr>
              </a:p>
            </p:txBody>
          </p:sp>
          <p:sp>
            <p:nvSpPr>
              <p:cNvPr id="46110" name="TextBox 88"/>
              <p:cNvSpPr txBox="1"/>
              <p:nvPr/>
            </p:nvSpPr>
            <p:spPr>
              <a:xfrm>
                <a:off x="5946761" y="3954246"/>
                <a:ext cx="646331" cy="523281"/>
              </a:xfrm>
              <a:prstGeom prst="rect">
                <a:avLst/>
              </a:prstGeom>
              <a:noFill/>
              <a:ln w="9525">
                <a:noFill/>
              </a:ln>
            </p:spPr>
            <p:txBody>
              <a:bodyPr>
                <a:spAutoFit/>
              </a:bodyPr>
              <a:lstStyle/>
              <a:p>
                <a:r>
                  <a:rPr lang="zh-CN" altLang="en-US" sz="1400" dirty="0">
                    <a:latin typeface="+mn-ea"/>
                  </a:rPr>
                  <a:t>制造流程</a:t>
                </a:r>
                <a:endParaRPr lang="zh-CN" altLang="en-US" sz="1400" dirty="0">
                  <a:latin typeface="+mn-ea"/>
                </a:endParaRPr>
              </a:p>
            </p:txBody>
          </p:sp>
          <p:sp>
            <p:nvSpPr>
              <p:cNvPr id="46111" name="TextBox 89"/>
              <p:cNvSpPr txBox="1"/>
              <p:nvPr/>
            </p:nvSpPr>
            <p:spPr>
              <a:xfrm>
                <a:off x="4916994" y="3954246"/>
                <a:ext cx="646331" cy="523281"/>
              </a:xfrm>
              <a:prstGeom prst="rect">
                <a:avLst/>
              </a:prstGeom>
              <a:noFill/>
              <a:ln w="9525">
                <a:noFill/>
              </a:ln>
            </p:spPr>
            <p:txBody>
              <a:bodyPr>
                <a:spAutoFit/>
              </a:bodyPr>
              <a:lstStyle/>
              <a:p>
                <a:r>
                  <a:rPr lang="zh-CN" altLang="en-US" sz="1400" dirty="0">
                    <a:latin typeface="+mn-ea"/>
                  </a:rPr>
                  <a:t>工程技术</a:t>
                </a:r>
                <a:endParaRPr lang="zh-CN" altLang="en-US" sz="1400" dirty="0">
                  <a:latin typeface="+mn-ea"/>
                </a:endParaRPr>
              </a:p>
            </p:txBody>
          </p:sp>
          <p:sp>
            <p:nvSpPr>
              <p:cNvPr id="46112" name="TextBox 90"/>
              <p:cNvSpPr txBox="1"/>
              <p:nvPr/>
            </p:nvSpPr>
            <p:spPr>
              <a:xfrm>
                <a:off x="5253933" y="4501943"/>
                <a:ext cx="1000132" cy="523281"/>
              </a:xfrm>
              <a:prstGeom prst="rect">
                <a:avLst/>
              </a:prstGeom>
              <a:noFill/>
              <a:ln w="9525">
                <a:noFill/>
              </a:ln>
            </p:spPr>
            <p:txBody>
              <a:bodyPr>
                <a:spAutoFit/>
              </a:bodyPr>
              <a:lstStyle/>
              <a:p>
                <a:r>
                  <a:rPr lang="zh-CN" altLang="en-US" sz="1400" dirty="0">
                    <a:latin typeface="+mn-ea"/>
                  </a:rPr>
                  <a:t>自然科学和科技</a:t>
                </a:r>
                <a:endParaRPr lang="zh-CN" altLang="en-US" sz="1400" dirty="0">
                  <a:latin typeface="+mn-ea"/>
                </a:endParaRPr>
              </a:p>
            </p:txBody>
          </p:sp>
          <p:sp>
            <p:nvSpPr>
              <p:cNvPr id="46113" name="TextBox 91"/>
              <p:cNvSpPr txBox="1"/>
              <p:nvPr/>
            </p:nvSpPr>
            <p:spPr>
              <a:xfrm>
                <a:off x="4368027" y="4329736"/>
                <a:ext cx="646331" cy="523281"/>
              </a:xfrm>
              <a:prstGeom prst="rect">
                <a:avLst/>
              </a:prstGeom>
              <a:noFill/>
              <a:ln w="9525">
                <a:noFill/>
              </a:ln>
            </p:spPr>
            <p:txBody>
              <a:bodyPr>
                <a:spAutoFit/>
              </a:bodyPr>
              <a:lstStyle/>
              <a:p>
                <a:r>
                  <a:rPr lang="zh-CN" altLang="en-US" sz="1400" dirty="0">
                    <a:latin typeface="+mn-ea"/>
                  </a:rPr>
                  <a:t>医疗技术</a:t>
                </a:r>
                <a:endParaRPr lang="zh-CN" altLang="en-US" sz="1400" dirty="0">
                  <a:latin typeface="+mn-ea"/>
                </a:endParaRPr>
              </a:p>
            </p:txBody>
          </p:sp>
          <p:sp>
            <p:nvSpPr>
              <p:cNvPr id="46114" name="TextBox 93"/>
              <p:cNvSpPr txBox="1"/>
              <p:nvPr/>
            </p:nvSpPr>
            <p:spPr>
              <a:xfrm>
                <a:off x="3725129" y="4123543"/>
                <a:ext cx="714380" cy="707968"/>
              </a:xfrm>
              <a:prstGeom prst="rect">
                <a:avLst/>
              </a:prstGeom>
              <a:noFill/>
              <a:ln w="9525">
                <a:noFill/>
              </a:ln>
            </p:spPr>
            <p:txBody>
              <a:bodyPr>
                <a:spAutoFit/>
              </a:bodyPr>
              <a:lstStyle/>
              <a:p>
                <a:pPr algn="ctr"/>
                <a:r>
                  <a:rPr lang="zh-CN" altLang="en-US" sz="1400" dirty="0">
                    <a:latin typeface="+mn-ea"/>
                  </a:rPr>
                  <a:t>应用艺术</a:t>
                </a:r>
                <a:r>
                  <a:rPr lang="zh-CN" altLang="en-US" sz="1200" dirty="0">
                    <a:latin typeface="+mn-ea"/>
                  </a:rPr>
                  <a:t>（视觉）</a:t>
                </a:r>
                <a:endParaRPr lang="zh-CN" altLang="en-US" sz="1400" dirty="0">
                  <a:latin typeface="+mn-ea"/>
                </a:endParaRPr>
              </a:p>
            </p:txBody>
          </p:sp>
          <p:sp>
            <p:nvSpPr>
              <p:cNvPr id="46115" name="TextBox 104"/>
              <p:cNvSpPr txBox="1"/>
              <p:nvPr/>
            </p:nvSpPr>
            <p:spPr>
              <a:xfrm>
                <a:off x="3206927" y="5123449"/>
                <a:ext cx="646331" cy="523281"/>
              </a:xfrm>
              <a:prstGeom prst="rect">
                <a:avLst/>
              </a:prstGeom>
              <a:noFill/>
              <a:ln w="9525">
                <a:noFill/>
              </a:ln>
            </p:spPr>
            <p:txBody>
              <a:bodyPr>
                <a:spAutoFit/>
              </a:bodyPr>
              <a:lstStyle/>
              <a:p>
                <a:r>
                  <a:rPr lang="zh-CN" altLang="en-US" sz="1400" dirty="0">
                    <a:latin typeface="+mn-ea"/>
                  </a:rPr>
                  <a:t>社会科学</a:t>
                </a:r>
                <a:endParaRPr lang="zh-CN" altLang="en-US" sz="1400" dirty="0">
                  <a:latin typeface="+mn-ea"/>
                </a:endParaRPr>
              </a:p>
            </p:txBody>
          </p:sp>
          <p:sp>
            <p:nvSpPr>
              <p:cNvPr id="46116" name="TextBox 105"/>
              <p:cNvSpPr txBox="1"/>
              <p:nvPr/>
            </p:nvSpPr>
            <p:spPr>
              <a:xfrm>
                <a:off x="2351213" y="4535148"/>
                <a:ext cx="646331" cy="738750"/>
              </a:xfrm>
              <a:prstGeom prst="rect">
                <a:avLst/>
              </a:prstGeom>
              <a:noFill/>
              <a:ln w="9525">
                <a:noFill/>
              </a:ln>
            </p:spPr>
            <p:txBody>
              <a:bodyPr>
                <a:spAutoFit/>
              </a:bodyPr>
              <a:lstStyle/>
              <a:p>
                <a:r>
                  <a:rPr lang="zh-CN" altLang="en-US" sz="1400" dirty="0">
                    <a:latin typeface="+mn-ea"/>
                  </a:rPr>
                  <a:t>创作表演艺术</a:t>
                </a:r>
                <a:endParaRPr lang="zh-CN" altLang="en-US" sz="1400" dirty="0">
                  <a:latin typeface="+mn-ea"/>
                </a:endParaRPr>
              </a:p>
            </p:txBody>
          </p:sp>
          <p:sp>
            <p:nvSpPr>
              <p:cNvPr id="46117" name="TextBox 106"/>
              <p:cNvSpPr txBox="1"/>
              <p:nvPr/>
            </p:nvSpPr>
            <p:spPr>
              <a:xfrm>
                <a:off x="2996975" y="3571876"/>
                <a:ext cx="646331" cy="307813"/>
              </a:xfrm>
              <a:prstGeom prst="rect">
                <a:avLst/>
              </a:prstGeom>
              <a:noFill/>
              <a:ln w="9525">
                <a:noFill/>
              </a:ln>
            </p:spPr>
            <p:txBody>
              <a:bodyPr>
                <a:spAutoFit/>
              </a:bodyPr>
              <a:lstStyle/>
              <a:p>
                <a:r>
                  <a:rPr lang="zh-CN" altLang="en-US" sz="1400" dirty="0">
                    <a:latin typeface="+mn-ea"/>
                  </a:rPr>
                  <a:t>教育</a:t>
                </a:r>
                <a:endParaRPr lang="zh-CN" altLang="en-US" sz="1400" dirty="0">
                  <a:latin typeface="+mn-ea"/>
                </a:endParaRPr>
              </a:p>
            </p:txBody>
          </p:sp>
          <p:sp>
            <p:nvSpPr>
              <p:cNvPr id="46118" name="TextBox 107"/>
              <p:cNvSpPr txBox="1"/>
              <p:nvPr/>
            </p:nvSpPr>
            <p:spPr>
              <a:xfrm>
                <a:off x="2313179" y="3311346"/>
                <a:ext cx="646331" cy="523281"/>
              </a:xfrm>
              <a:prstGeom prst="rect">
                <a:avLst/>
              </a:prstGeom>
              <a:noFill/>
              <a:ln w="9525">
                <a:noFill/>
              </a:ln>
            </p:spPr>
            <p:txBody>
              <a:bodyPr>
                <a:spAutoFit/>
              </a:bodyPr>
              <a:lstStyle/>
              <a:p>
                <a:r>
                  <a:rPr lang="zh-CN" altLang="en-US" sz="1400" dirty="0">
                    <a:latin typeface="+mn-ea"/>
                  </a:rPr>
                  <a:t>社区服务</a:t>
                </a:r>
                <a:endParaRPr lang="zh-CN" altLang="en-US" sz="1400" dirty="0">
                  <a:latin typeface="+mn-ea"/>
                </a:endParaRPr>
              </a:p>
            </p:txBody>
          </p:sp>
          <p:sp>
            <p:nvSpPr>
              <p:cNvPr id="46119" name="TextBox 110"/>
              <p:cNvSpPr txBox="1"/>
              <p:nvPr/>
            </p:nvSpPr>
            <p:spPr>
              <a:xfrm>
                <a:off x="2151122" y="3935535"/>
                <a:ext cx="646331" cy="307813"/>
              </a:xfrm>
              <a:prstGeom prst="rect">
                <a:avLst/>
              </a:prstGeom>
              <a:noFill/>
              <a:ln w="9525">
                <a:noFill/>
              </a:ln>
            </p:spPr>
            <p:txBody>
              <a:bodyPr>
                <a:spAutoFit/>
              </a:bodyPr>
              <a:lstStyle/>
              <a:p>
                <a:r>
                  <a:rPr lang="zh-CN" altLang="en-US" sz="1400" dirty="0">
                    <a:latin typeface="+mn-ea"/>
                  </a:rPr>
                  <a:t>医疗</a:t>
                </a:r>
                <a:endParaRPr lang="zh-CN" altLang="en-US" sz="1400" dirty="0">
                  <a:latin typeface="+mn-ea"/>
                </a:endParaRPr>
              </a:p>
            </p:txBody>
          </p:sp>
          <p:sp>
            <p:nvSpPr>
              <p:cNvPr id="46120" name="TextBox 112"/>
              <p:cNvSpPr txBox="1"/>
              <p:nvPr/>
            </p:nvSpPr>
            <p:spPr>
              <a:xfrm>
                <a:off x="2969261" y="3909215"/>
                <a:ext cx="778821" cy="707968"/>
              </a:xfrm>
              <a:prstGeom prst="rect">
                <a:avLst/>
              </a:prstGeom>
              <a:noFill/>
              <a:ln w="9525">
                <a:noFill/>
              </a:ln>
            </p:spPr>
            <p:txBody>
              <a:bodyPr wrap="square">
                <a:spAutoFit/>
              </a:bodyPr>
              <a:lstStyle/>
              <a:p>
                <a:pPr algn="ctr"/>
                <a:r>
                  <a:rPr lang="zh-CN" altLang="en-US" sz="1400" dirty="0" smtClean="0">
                    <a:latin typeface="+mn-ea"/>
                  </a:rPr>
                  <a:t>应用</a:t>
                </a:r>
                <a:endParaRPr lang="en-US" altLang="zh-CN" sz="1400" dirty="0" smtClean="0">
                  <a:latin typeface="+mn-ea"/>
                </a:endParaRPr>
              </a:p>
              <a:p>
                <a:pPr algn="ctr"/>
                <a:r>
                  <a:rPr lang="zh-CN" altLang="en-US" sz="1400" dirty="0" smtClean="0">
                    <a:latin typeface="+mn-ea"/>
                  </a:rPr>
                  <a:t>文学</a:t>
                </a:r>
                <a:endParaRPr lang="en-US" altLang="zh-CN" sz="1400" dirty="0" smtClean="0">
                  <a:latin typeface="+mn-ea"/>
                </a:endParaRPr>
              </a:p>
              <a:p>
                <a:pPr algn="ctr"/>
                <a:r>
                  <a:rPr lang="en-US" altLang="zh-CN" sz="1200" dirty="0" smtClean="0">
                    <a:latin typeface="+mn-ea"/>
                  </a:rPr>
                  <a:t>(</a:t>
                </a:r>
                <a:r>
                  <a:rPr lang="zh-CN" altLang="en-US" sz="1200" dirty="0" smtClean="0">
                    <a:latin typeface="+mn-ea"/>
                  </a:rPr>
                  <a:t>写</a:t>
                </a:r>
                <a:r>
                  <a:rPr lang="zh-CN" altLang="en-US" sz="1200" dirty="0">
                    <a:latin typeface="+mn-ea"/>
                  </a:rPr>
                  <a:t>和</a:t>
                </a:r>
                <a:r>
                  <a:rPr lang="zh-CN" altLang="en-US" sz="1200" dirty="0" smtClean="0">
                    <a:latin typeface="+mn-ea"/>
                  </a:rPr>
                  <a:t>说</a:t>
                </a:r>
                <a:r>
                  <a:rPr lang="en-US" altLang="zh-CN" sz="1200" dirty="0" smtClean="0">
                    <a:latin typeface="+mn-ea"/>
                  </a:rPr>
                  <a:t>)</a:t>
                </a:r>
                <a:endParaRPr lang="zh-CN" altLang="en-US" sz="1400" dirty="0">
                  <a:latin typeface="+mn-ea"/>
                </a:endParaRPr>
              </a:p>
            </p:txBody>
          </p:sp>
        </p:grpSp>
      </p:grpSp>
      <p:sp>
        <p:nvSpPr>
          <p:cNvPr id="233" name="TextBox 232"/>
          <p:cNvSpPr txBox="1"/>
          <p:nvPr/>
        </p:nvSpPr>
        <p:spPr>
          <a:xfrm>
            <a:off x="3507423" y="3430588"/>
            <a:ext cx="352425" cy="398780"/>
          </a:xfrm>
          <a:prstGeom prst="rect">
            <a:avLst/>
          </a:prstGeom>
          <a:noFill/>
          <a:ln w="9525">
            <a:noFill/>
          </a:ln>
        </p:spPr>
        <p:txBody>
          <a:bodyPr wrap="none">
            <a:spAutoFit/>
          </a:bodyPr>
          <a:lstStyle/>
          <a:p>
            <a:r>
              <a:rPr lang="en-US" altLang="zh-CN" sz="2000" b="1" dirty="0">
                <a:solidFill>
                  <a:srgbClr val="00B050"/>
                </a:solidFill>
                <a:latin typeface="Arial" panose="020B0604020202020204" pitchFamily="34" charset="0"/>
                <a:ea typeface="Arial Unicode MS" panose="020B0604020202020204" charset="-122"/>
              </a:rPr>
              <a:t>S</a:t>
            </a:r>
            <a:endParaRPr lang="zh-CN" altLang="en-US" sz="2000" b="1" dirty="0">
              <a:solidFill>
                <a:srgbClr val="00B050"/>
              </a:solidFill>
              <a:latin typeface="Arial" panose="020B0604020202020204" pitchFamily="34" charset="0"/>
              <a:ea typeface="Arial Unicode MS" panose="020B0604020202020204" charset="-122"/>
            </a:endParaRPr>
          </a:p>
        </p:txBody>
      </p:sp>
      <p:sp>
        <p:nvSpPr>
          <p:cNvPr id="234" name="TextBox 233"/>
          <p:cNvSpPr txBox="1"/>
          <p:nvPr/>
        </p:nvSpPr>
        <p:spPr>
          <a:xfrm>
            <a:off x="4740911" y="982663"/>
            <a:ext cx="352425" cy="398780"/>
          </a:xfrm>
          <a:prstGeom prst="rect">
            <a:avLst/>
          </a:prstGeom>
          <a:noFill/>
          <a:ln w="9525">
            <a:noFill/>
          </a:ln>
        </p:spPr>
        <p:txBody>
          <a:bodyPr wrap="none">
            <a:spAutoFit/>
          </a:bodyPr>
          <a:lstStyle/>
          <a:p>
            <a:r>
              <a:rPr lang="en-US" altLang="zh-CN" sz="2000" b="1" dirty="0">
                <a:solidFill>
                  <a:srgbClr val="00B050"/>
                </a:solidFill>
                <a:latin typeface="Arial" panose="020B0604020202020204" pitchFamily="34" charset="0"/>
                <a:ea typeface="Arial Unicode MS" panose="020B0604020202020204" charset="-122"/>
              </a:rPr>
              <a:t>E</a:t>
            </a:r>
            <a:endParaRPr lang="zh-CN" altLang="en-US" sz="2000" b="1" dirty="0">
              <a:solidFill>
                <a:srgbClr val="00B050"/>
              </a:solidFill>
              <a:latin typeface="Arial" panose="020B0604020202020204" pitchFamily="34" charset="0"/>
              <a:ea typeface="Arial Unicode MS" panose="020B0604020202020204" charset="-122"/>
            </a:endParaRPr>
          </a:p>
        </p:txBody>
      </p:sp>
      <p:sp>
        <p:nvSpPr>
          <p:cNvPr id="235" name="TextBox 234"/>
          <p:cNvSpPr txBox="1"/>
          <p:nvPr/>
        </p:nvSpPr>
        <p:spPr>
          <a:xfrm>
            <a:off x="7392036" y="982663"/>
            <a:ext cx="366395" cy="398780"/>
          </a:xfrm>
          <a:prstGeom prst="rect">
            <a:avLst/>
          </a:prstGeom>
          <a:noFill/>
          <a:ln w="9525">
            <a:noFill/>
          </a:ln>
        </p:spPr>
        <p:txBody>
          <a:bodyPr wrap="none">
            <a:spAutoFit/>
          </a:bodyPr>
          <a:lstStyle/>
          <a:p>
            <a:r>
              <a:rPr lang="en-US" altLang="zh-CN" sz="2000" b="1" dirty="0">
                <a:solidFill>
                  <a:srgbClr val="00B050"/>
                </a:solidFill>
                <a:latin typeface="Arial" panose="020B0604020202020204" pitchFamily="34" charset="0"/>
                <a:ea typeface="Arial Unicode MS" panose="020B0604020202020204" charset="-122"/>
              </a:rPr>
              <a:t>C</a:t>
            </a:r>
            <a:endParaRPr lang="zh-CN" altLang="en-US" sz="2000" b="1" dirty="0">
              <a:solidFill>
                <a:srgbClr val="00B050"/>
              </a:solidFill>
              <a:latin typeface="Arial" panose="020B0604020202020204" pitchFamily="34" charset="0"/>
              <a:ea typeface="Arial Unicode MS" panose="020B0604020202020204" charset="-122"/>
            </a:endParaRPr>
          </a:p>
        </p:txBody>
      </p:sp>
      <p:sp>
        <p:nvSpPr>
          <p:cNvPr id="236" name="TextBox 235"/>
          <p:cNvSpPr txBox="1"/>
          <p:nvPr/>
        </p:nvSpPr>
        <p:spPr>
          <a:xfrm>
            <a:off x="8669973" y="3400425"/>
            <a:ext cx="366395" cy="398780"/>
          </a:xfrm>
          <a:prstGeom prst="rect">
            <a:avLst/>
          </a:prstGeom>
          <a:noFill/>
          <a:ln w="9525">
            <a:noFill/>
          </a:ln>
        </p:spPr>
        <p:txBody>
          <a:bodyPr wrap="none">
            <a:spAutoFit/>
          </a:bodyPr>
          <a:lstStyle/>
          <a:p>
            <a:r>
              <a:rPr lang="en-US" altLang="zh-CN" sz="2000" b="1" dirty="0">
                <a:solidFill>
                  <a:srgbClr val="00B050"/>
                </a:solidFill>
                <a:latin typeface="Arial" panose="020B0604020202020204" pitchFamily="34" charset="0"/>
                <a:ea typeface="Arial Unicode MS" panose="020B0604020202020204" charset="-122"/>
              </a:rPr>
              <a:t>R</a:t>
            </a:r>
            <a:endParaRPr lang="zh-CN" altLang="en-US" sz="2000" b="1" dirty="0">
              <a:solidFill>
                <a:srgbClr val="00B050"/>
              </a:solidFill>
              <a:latin typeface="Arial" panose="020B0604020202020204" pitchFamily="34" charset="0"/>
              <a:ea typeface="Arial Unicode MS" panose="020B0604020202020204" charset="-122"/>
            </a:endParaRPr>
          </a:p>
        </p:txBody>
      </p:sp>
      <p:sp>
        <p:nvSpPr>
          <p:cNvPr id="237" name="TextBox 236"/>
          <p:cNvSpPr txBox="1"/>
          <p:nvPr/>
        </p:nvSpPr>
        <p:spPr>
          <a:xfrm>
            <a:off x="7384098" y="5487988"/>
            <a:ext cx="253365" cy="398780"/>
          </a:xfrm>
          <a:prstGeom prst="rect">
            <a:avLst/>
          </a:prstGeom>
          <a:noFill/>
          <a:ln w="9525">
            <a:noFill/>
          </a:ln>
        </p:spPr>
        <p:txBody>
          <a:bodyPr wrap="none">
            <a:spAutoFit/>
          </a:bodyPr>
          <a:lstStyle/>
          <a:p>
            <a:r>
              <a:rPr lang="en-US" altLang="zh-CN" sz="2000" b="1" dirty="0">
                <a:solidFill>
                  <a:srgbClr val="00B050"/>
                </a:solidFill>
                <a:latin typeface="Arial" panose="020B0604020202020204" pitchFamily="34" charset="0"/>
                <a:ea typeface="Arial Unicode MS" panose="020B0604020202020204" charset="-122"/>
              </a:rPr>
              <a:t>I</a:t>
            </a:r>
            <a:endParaRPr lang="zh-CN" altLang="en-US" sz="2000" b="1" dirty="0">
              <a:solidFill>
                <a:srgbClr val="00B050"/>
              </a:solidFill>
              <a:latin typeface="Arial" panose="020B0604020202020204" pitchFamily="34" charset="0"/>
              <a:ea typeface="Arial Unicode MS" panose="020B0604020202020204" charset="-122"/>
            </a:endParaRPr>
          </a:p>
        </p:txBody>
      </p:sp>
      <p:sp>
        <p:nvSpPr>
          <p:cNvPr id="238" name="TextBox 237"/>
          <p:cNvSpPr txBox="1"/>
          <p:nvPr/>
        </p:nvSpPr>
        <p:spPr>
          <a:xfrm>
            <a:off x="4788536" y="5414963"/>
            <a:ext cx="366395" cy="398780"/>
          </a:xfrm>
          <a:prstGeom prst="rect">
            <a:avLst/>
          </a:prstGeom>
          <a:noFill/>
          <a:ln w="9525">
            <a:noFill/>
          </a:ln>
        </p:spPr>
        <p:txBody>
          <a:bodyPr wrap="none">
            <a:spAutoFit/>
          </a:bodyPr>
          <a:lstStyle/>
          <a:p>
            <a:r>
              <a:rPr lang="en-US" altLang="zh-CN" sz="2000" b="1" dirty="0">
                <a:solidFill>
                  <a:srgbClr val="00B050"/>
                </a:solidFill>
                <a:latin typeface="Arial" panose="020B0604020202020204" pitchFamily="34" charset="0"/>
                <a:ea typeface="Arial Unicode MS" panose="020B0604020202020204" charset="-122"/>
              </a:rPr>
              <a:t>A</a:t>
            </a:r>
            <a:endParaRPr lang="zh-CN" altLang="en-US" sz="2000" b="1" dirty="0">
              <a:solidFill>
                <a:srgbClr val="00B050"/>
              </a:solidFill>
              <a:latin typeface="Arial" panose="020B0604020202020204" pitchFamily="34" charset="0"/>
              <a:ea typeface="Arial Unicode MS" panose="020B0604020202020204" charset="-122"/>
            </a:endParaRPr>
          </a:p>
        </p:txBody>
      </p:sp>
      <p:sp>
        <p:nvSpPr>
          <p:cNvPr id="46092" name="Text Box 4"/>
          <p:cNvSpPr txBox="1"/>
          <p:nvPr/>
        </p:nvSpPr>
        <p:spPr>
          <a:xfrm>
            <a:off x="9770428" y="716598"/>
            <a:ext cx="736600" cy="3113087"/>
          </a:xfrm>
          <a:prstGeom prst="rect">
            <a:avLst/>
          </a:prstGeom>
          <a:noFill/>
          <a:ln w="9525">
            <a:noFill/>
          </a:ln>
        </p:spPr>
        <p:txBody>
          <a:bodyPr vert="eaVert">
            <a:spAutoFit/>
          </a:bodyPr>
          <a:lstStyle/>
          <a:p>
            <a:r>
              <a:rPr lang="zh-CN" altLang="en-US" sz="3600" b="1" dirty="0">
                <a:solidFill>
                  <a:srgbClr val="4D4D4D"/>
                </a:solidFill>
                <a:latin typeface="Arial" panose="020B0604020202020204" pitchFamily="34" charset="0"/>
                <a:ea typeface="微软雅黑" panose="020B0503020204020204" pitchFamily="34" charset="-122"/>
                <a:sym typeface="Calibri" panose="020F0502020204030204" charset="0"/>
              </a:rPr>
              <a:t>工作世界地图</a:t>
            </a:r>
            <a:endParaRPr lang="zh-CN" altLang="en-US" sz="3600" b="1" dirty="0">
              <a:solidFill>
                <a:srgbClr val="4D4D4D"/>
              </a:solidFill>
              <a:latin typeface="Arial" panose="020B0604020202020204" pitchFamily="34" charset="0"/>
              <a:ea typeface="微软雅黑" panose="020B0503020204020204" pitchFamily="34" charset="-122"/>
              <a:sym typeface="Calibri" panose="020F0502020204030204" charset="0"/>
            </a:endParaRPr>
          </a:p>
        </p:txBody>
      </p:sp>
      <p:sp>
        <p:nvSpPr>
          <p:cNvPr id="14" name="矩形 13"/>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7" name="文本框 9"/>
          <p:cNvSpPr txBox="1"/>
          <p:nvPr/>
        </p:nvSpPr>
        <p:spPr>
          <a:xfrm>
            <a:off x="982345" y="188595"/>
            <a:ext cx="2075180"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我想去哪儿？</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9" name="六边形 48"/>
          <p:cNvSpPr/>
          <p:nvPr/>
        </p:nvSpPr>
        <p:spPr>
          <a:xfrm>
            <a:off x="842551" y="1193830"/>
            <a:ext cx="2721610" cy="666115"/>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356779" y="1342514"/>
            <a:ext cx="1325880" cy="368300"/>
          </a:xfrm>
          <a:prstGeom prst="rect">
            <a:avLst/>
          </a:prstGeom>
          <a:noFill/>
        </p:spPr>
        <p:txBody>
          <a:bodyPr wrap="none" rtlCol="0" anchor="t">
            <a:spAutoFit/>
          </a:bodyPr>
          <a:lstStyle/>
          <a:p>
            <a:r>
              <a:rPr lang="zh-CN" altLang="en-US" dirty="0">
                <a:solidFill>
                  <a:schemeClr val="bg1"/>
                </a:solidFill>
                <a:latin typeface="微软雅黑" panose="020B0503020204020204" pitchFamily="34" charset="-122"/>
                <a:ea typeface="微软雅黑" panose="020B0503020204020204" pitchFamily="34" charset="-122"/>
                <a:sym typeface="+mn-ea"/>
              </a:rPr>
              <a:t>兴趣与职业</a:t>
            </a:r>
            <a:endParaRPr lang="zh-CN" altLang="en-US" dirty="0"/>
          </a:p>
        </p:txBody>
      </p:sp>
      <p:sp>
        <p:nvSpPr>
          <p:cNvPr id="3" name="文本框 2"/>
          <p:cNvSpPr txBox="1"/>
          <p:nvPr/>
        </p:nvSpPr>
        <p:spPr>
          <a:xfrm>
            <a:off x="2991269" y="3777104"/>
            <a:ext cx="868680" cy="368300"/>
          </a:xfrm>
          <a:prstGeom prst="rect">
            <a:avLst/>
          </a:prstGeom>
          <a:noFill/>
        </p:spPr>
        <p:txBody>
          <a:bodyPr wrap="none" rtlCol="0" anchor="t">
            <a:spAutoFit/>
          </a:bodyPr>
          <a:lstStyle/>
          <a:p>
            <a:r>
              <a:rPr lang="zh-CN" altLang="en-US" dirty="0">
                <a:solidFill>
                  <a:schemeClr val="tx1"/>
                </a:solidFill>
                <a:latin typeface="微软雅黑" panose="020B0503020204020204" pitchFamily="34" charset="-122"/>
                <a:ea typeface="微软雅黑" panose="020B0503020204020204" pitchFamily="34" charset="-122"/>
                <a:sym typeface="+mn-ea"/>
              </a:rPr>
              <a:t>社会型</a:t>
            </a:r>
            <a:endParaRPr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4" name="文本框 3"/>
          <p:cNvSpPr txBox="1"/>
          <p:nvPr/>
        </p:nvSpPr>
        <p:spPr>
          <a:xfrm>
            <a:off x="4011714" y="5633209"/>
            <a:ext cx="868680" cy="368300"/>
          </a:xfrm>
          <a:prstGeom prst="rect">
            <a:avLst/>
          </a:prstGeom>
          <a:noFill/>
        </p:spPr>
        <p:txBody>
          <a:bodyPr wrap="none" rtlCol="0" anchor="t">
            <a:spAutoFit/>
          </a:bodyPr>
          <a:lstStyle/>
          <a:p>
            <a:r>
              <a:rPr lang="zh-CN" altLang="en-US" dirty="0">
                <a:solidFill>
                  <a:schemeClr val="tx1"/>
                </a:solidFill>
                <a:latin typeface="微软雅黑" panose="020B0503020204020204" pitchFamily="34" charset="-122"/>
                <a:ea typeface="微软雅黑" panose="020B0503020204020204" pitchFamily="34" charset="-122"/>
                <a:sym typeface="+mn-ea"/>
              </a:rPr>
              <a:t>艺术型</a:t>
            </a:r>
            <a:endParaRPr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5" name="文本框 4"/>
          <p:cNvSpPr txBox="1"/>
          <p:nvPr/>
        </p:nvSpPr>
        <p:spPr>
          <a:xfrm>
            <a:off x="7508024" y="5779259"/>
            <a:ext cx="868680" cy="368300"/>
          </a:xfrm>
          <a:prstGeom prst="rect">
            <a:avLst/>
          </a:prstGeom>
          <a:noFill/>
        </p:spPr>
        <p:txBody>
          <a:bodyPr wrap="none" rtlCol="0" anchor="t">
            <a:spAutoFit/>
          </a:bodyPr>
          <a:lstStyle/>
          <a:p>
            <a:r>
              <a:rPr lang="zh-CN" altLang="en-US" dirty="0">
                <a:solidFill>
                  <a:schemeClr val="tx1"/>
                </a:solidFill>
                <a:latin typeface="微软雅黑" panose="020B0503020204020204" pitchFamily="34" charset="-122"/>
                <a:ea typeface="微软雅黑" panose="020B0503020204020204" pitchFamily="34" charset="-122"/>
                <a:sym typeface="+mn-ea"/>
              </a:rPr>
              <a:t>研究型</a:t>
            </a:r>
            <a:endParaRPr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8816759" y="3724399"/>
            <a:ext cx="868680" cy="368300"/>
          </a:xfrm>
          <a:prstGeom prst="rect">
            <a:avLst/>
          </a:prstGeom>
          <a:noFill/>
        </p:spPr>
        <p:txBody>
          <a:bodyPr wrap="none" rtlCol="0" anchor="t">
            <a:spAutoFit/>
          </a:bodyPr>
          <a:lstStyle/>
          <a:p>
            <a:r>
              <a:rPr lang="zh-CN" altLang="en-US" dirty="0">
                <a:solidFill>
                  <a:schemeClr val="tx1"/>
                </a:solidFill>
                <a:latin typeface="微软雅黑" panose="020B0503020204020204" pitchFamily="34" charset="-122"/>
                <a:ea typeface="微软雅黑" panose="020B0503020204020204" pitchFamily="34" charset="-122"/>
                <a:sym typeface="+mn-ea"/>
              </a:rPr>
              <a:t>实际型</a:t>
            </a:r>
            <a:endParaRPr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7766469" y="1103754"/>
            <a:ext cx="868680" cy="368300"/>
          </a:xfrm>
          <a:prstGeom prst="rect">
            <a:avLst/>
          </a:prstGeom>
          <a:noFill/>
        </p:spPr>
        <p:txBody>
          <a:bodyPr wrap="none" rtlCol="0" anchor="t">
            <a:spAutoFit/>
          </a:bodyPr>
          <a:lstStyle/>
          <a:p>
            <a:r>
              <a:rPr lang="zh-CN" altLang="en-US" dirty="0">
                <a:solidFill>
                  <a:schemeClr val="tx1"/>
                </a:solidFill>
                <a:latin typeface="微软雅黑" panose="020B0503020204020204" pitchFamily="34" charset="-122"/>
                <a:ea typeface="微软雅黑" panose="020B0503020204020204" pitchFamily="34" charset="-122"/>
                <a:sym typeface="+mn-ea"/>
              </a:rPr>
              <a:t>事务型</a:t>
            </a:r>
            <a:endParaRPr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3919639" y="1103754"/>
            <a:ext cx="868680" cy="368300"/>
          </a:xfrm>
          <a:prstGeom prst="rect">
            <a:avLst/>
          </a:prstGeom>
          <a:noFill/>
        </p:spPr>
        <p:txBody>
          <a:bodyPr wrap="none" rtlCol="0" anchor="t">
            <a:spAutoFit/>
          </a:bodyPr>
          <a:lstStyle/>
          <a:p>
            <a:r>
              <a:rPr lang="zh-CN" altLang="en-US" dirty="0">
                <a:solidFill>
                  <a:schemeClr val="tx1"/>
                </a:solidFill>
                <a:latin typeface="微软雅黑" panose="020B0503020204020204" pitchFamily="34" charset="-122"/>
                <a:ea typeface="微软雅黑" panose="020B0503020204020204" pitchFamily="34" charset="-122"/>
                <a:sym typeface="+mn-ea"/>
              </a:rPr>
              <a:t>企业型</a:t>
            </a:r>
            <a:endParaRPr lang="zh-CN" altLang="en-US" dirty="0">
              <a:solidFill>
                <a:schemeClr val="tx1"/>
              </a:solidFill>
              <a:latin typeface="微软雅黑" panose="020B0503020204020204" pitchFamily="34" charset="-122"/>
              <a:ea typeface="微软雅黑" panose="020B0503020204020204" pitchFamily="34" charset="-122"/>
              <a:sym typeface="+mn-ea"/>
            </a:endParaRPr>
          </a:p>
        </p:txBody>
      </p:sp>
      <p:sp>
        <p:nvSpPr>
          <p:cNvPr id="21" name="文本框 20"/>
          <p:cNvSpPr txBox="1"/>
          <p:nvPr/>
        </p:nvSpPr>
        <p:spPr>
          <a:xfrm>
            <a:off x="4999990" y="6390640"/>
            <a:ext cx="2941320" cy="368300"/>
          </a:xfrm>
          <a:prstGeom prst="rect">
            <a:avLst/>
          </a:prstGeom>
          <a:noFill/>
        </p:spPr>
        <p:txBody>
          <a:bodyPr wrap="none" rtlCol="0" anchor="t">
            <a:spAutoFit/>
          </a:bodyPr>
          <a:lstStyle/>
          <a:p>
            <a:r>
              <a:rPr lang="zh-CN" altLang="en-US" b="1" dirty="0">
                <a:latin typeface="Calibri" panose="020F0502020204030204" charset="0"/>
                <a:sym typeface="+mn-ea"/>
              </a:rPr>
              <a:t>不同职业兴趣相对应的工作</a:t>
            </a:r>
            <a:endParaRPr lang="zh-CN" altLang="en-US"/>
          </a:p>
        </p:txBody>
      </p:sp>
      <p:grpSp>
        <p:nvGrpSpPr>
          <p:cNvPr id="10" name="Group 32"/>
          <p:cNvGrpSpPr/>
          <p:nvPr/>
        </p:nvGrpSpPr>
        <p:grpSpPr>
          <a:xfrm>
            <a:off x="623208" y="2514478"/>
            <a:ext cx="898272" cy="3462784"/>
            <a:chOff x="4129088" y="2282825"/>
            <a:chExt cx="531813" cy="2159000"/>
          </a:xfrm>
        </p:grpSpPr>
        <p:sp>
          <p:nvSpPr>
            <p:cNvPr id="11" name="Freeform 9"/>
            <p:cNvSpPr>
              <a:spLocks noEditPoints="1"/>
            </p:cNvSpPr>
            <p:nvPr/>
          </p:nvSpPr>
          <p:spPr bwMode="auto">
            <a:xfrm>
              <a:off x="4129088" y="2282825"/>
              <a:ext cx="531813" cy="2159000"/>
            </a:xfrm>
            <a:custGeom>
              <a:avLst/>
              <a:gdLst/>
              <a:ahLst/>
              <a:cxnLst>
                <a:cxn ang="0">
                  <a:pos x="107" y="1"/>
                </a:cxn>
                <a:cxn ang="0">
                  <a:pos x="147" y="36"/>
                </a:cxn>
                <a:cxn ang="0">
                  <a:pos x="154" y="62"/>
                </a:cxn>
                <a:cxn ang="0">
                  <a:pos x="160" y="98"/>
                </a:cxn>
                <a:cxn ang="0">
                  <a:pos x="171" y="133"/>
                </a:cxn>
                <a:cxn ang="0">
                  <a:pos x="178" y="151"/>
                </a:cxn>
                <a:cxn ang="0">
                  <a:pos x="210" y="170"/>
                </a:cxn>
                <a:cxn ang="0">
                  <a:pos x="221" y="238"/>
                </a:cxn>
                <a:cxn ang="0">
                  <a:pos x="214" y="296"/>
                </a:cxn>
                <a:cxn ang="0">
                  <a:pos x="191" y="313"/>
                </a:cxn>
                <a:cxn ang="0">
                  <a:pos x="198" y="371"/>
                </a:cxn>
                <a:cxn ang="0">
                  <a:pos x="206" y="414"/>
                </a:cxn>
                <a:cxn ang="0">
                  <a:pos x="194" y="416"/>
                </a:cxn>
                <a:cxn ang="0">
                  <a:pos x="189" y="474"/>
                </a:cxn>
                <a:cxn ang="0">
                  <a:pos x="172" y="570"/>
                </a:cxn>
                <a:cxn ang="0">
                  <a:pos x="165" y="582"/>
                </a:cxn>
                <a:cxn ang="0">
                  <a:pos x="157" y="582"/>
                </a:cxn>
                <a:cxn ang="0">
                  <a:pos x="155" y="611"/>
                </a:cxn>
                <a:cxn ang="0">
                  <a:pos x="149" y="670"/>
                </a:cxn>
                <a:cxn ang="0">
                  <a:pos x="123" y="764"/>
                </a:cxn>
                <a:cxn ang="0">
                  <a:pos x="141" y="817"/>
                </a:cxn>
                <a:cxn ang="0">
                  <a:pos x="156" y="852"/>
                </a:cxn>
                <a:cxn ang="0">
                  <a:pos x="133" y="854"/>
                </a:cxn>
                <a:cxn ang="0">
                  <a:pos x="122" y="846"/>
                </a:cxn>
                <a:cxn ang="0">
                  <a:pos x="125" y="864"/>
                </a:cxn>
                <a:cxn ang="0">
                  <a:pos x="112" y="905"/>
                </a:cxn>
                <a:cxn ang="0">
                  <a:pos x="107" y="905"/>
                </a:cxn>
                <a:cxn ang="0">
                  <a:pos x="107" y="636"/>
                </a:cxn>
                <a:cxn ang="0">
                  <a:pos x="109" y="621"/>
                </a:cxn>
                <a:cxn ang="0">
                  <a:pos x="109" y="580"/>
                </a:cxn>
                <a:cxn ang="0">
                  <a:pos x="107" y="596"/>
                </a:cxn>
                <a:cxn ang="0">
                  <a:pos x="107" y="1"/>
                </a:cxn>
                <a:cxn ang="0">
                  <a:pos x="106" y="1"/>
                </a:cxn>
                <a:cxn ang="0">
                  <a:pos x="107" y="1"/>
                </a:cxn>
                <a:cxn ang="0">
                  <a:pos x="107" y="596"/>
                </a:cxn>
                <a:cxn ang="0">
                  <a:pos x="104" y="611"/>
                </a:cxn>
                <a:cxn ang="0">
                  <a:pos x="105" y="632"/>
                </a:cxn>
                <a:cxn ang="0">
                  <a:pos x="106" y="645"/>
                </a:cxn>
                <a:cxn ang="0">
                  <a:pos x="107" y="636"/>
                </a:cxn>
                <a:cxn ang="0">
                  <a:pos x="107" y="905"/>
                </a:cxn>
                <a:cxn ang="0">
                  <a:pos x="89" y="869"/>
                </a:cxn>
                <a:cxn ang="0">
                  <a:pos x="88" y="831"/>
                </a:cxn>
                <a:cxn ang="0">
                  <a:pos x="81" y="789"/>
                </a:cxn>
                <a:cxn ang="0">
                  <a:pos x="52" y="662"/>
                </a:cxn>
                <a:cxn ang="0">
                  <a:pos x="53" y="606"/>
                </a:cxn>
                <a:cxn ang="0">
                  <a:pos x="50" y="579"/>
                </a:cxn>
                <a:cxn ang="0">
                  <a:pos x="34" y="565"/>
                </a:cxn>
                <a:cxn ang="0">
                  <a:pos x="29" y="465"/>
                </a:cxn>
                <a:cxn ang="0">
                  <a:pos x="31" y="410"/>
                </a:cxn>
                <a:cxn ang="0">
                  <a:pos x="11" y="407"/>
                </a:cxn>
                <a:cxn ang="0">
                  <a:pos x="27" y="360"/>
                </a:cxn>
                <a:cxn ang="0">
                  <a:pos x="30" y="326"/>
                </a:cxn>
                <a:cxn ang="0">
                  <a:pos x="2" y="302"/>
                </a:cxn>
                <a:cxn ang="0">
                  <a:pos x="2" y="234"/>
                </a:cxn>
                <a:cxn ang="0">
                  <a:pos x="7" y="204"/>
                </a:cxn>
                <a:cxn ang="0">
                  <a:pos x="27" y="154"/>
                </a:cxn>
                <a:cxn ang="0">
                  <a:pos x="48" y="145"/>
                </a:cxn>
                <a:cxn ang="0">
                  <a:pos x="50" y="126"/>
                </a:cxn>
                <a:cxn ang="0">
                  <a:pos x="63" y="101"/>
                </a:cxn>
                <a:cxn ang="0">
                  <a:pos x="64" y="64"/>
                </a:cxn>
                <a:cxn ang="0">
                  <a:pos x="106" y="1"/>
                </a:cxn>
              </a:cxnLst>
              <a:rect l="0" t="0" r="r" b="b"/>
              <a:pathLst>
                <a:path w="223" h="905">
                  <a:moveTo>
                    <a:pt x="107" y="1"/>
                  </a:moveTo>
                  <a:cubicBezTo>
                    <a:pt x="127" y="0"/>
                    <a:pt x="143" y="19"/>
                    <a:pt x="147" y="36"/>
                  </a:cubicBezTo>
                  <a:cubicBezTo>
                    <a:pt x="151" y="54"/>
                    <a:pt x="154" y="53"/>
                    <a:pt x="154" y="62"/>
                  </a:cubicBezTo>
                  <a:cubicBezTo>
                    <a:pt x="154" y="72"/>
                    <a:pt x="158" y="83"/>
                    <a:pt x="160" y="98"/>
                  </a:cubicBezTo>
                  <a:cubicBezTo>
                    <a:pt x="162" y="114"/>
                    <a:pt x="163" y="124"/>
                    <a:pt x="171" y="133"/>
                  </a:cubicBezTo>
                  <a:cubicBezTo>
                    <a:pt x="179" y="142"/>
                    <a:pt x="178" y="151"/>
                    <a:pt x="178" y="151"/>
                  </a:cubicBezTo>
                  <a:cubicBezTo>
                    <a:pt x="178" y="151"/>
                    <a:pt x="204" y="153"/>
                    <a:pt x="210" y="170"/>
                  </a:cubicBezTo>
                  <a:cubicBezTo>
                    <a:pt x="217" y="188"/>
                    <a:pt x="218" y="218"/>
                    <a:pt x="221" y="238"/>
                  </a:cubicBezTo>
                  <a:cubicBezTo>
                    <a:pt x="223" y="258"/>
                    <a:pt x="221" y="281"/>
                    <a:pt x="214" y="296"/>
                  </a:cubicBezTo>
                  <a:cubicBezTo>
                    <a:pt x="207" y="311"/>
                    <a:pt x="191" y="313"/>
                    <a:pt x="191" y="313"/>
                  </a:cubicBezTo>
                  <a:cubicBezTo>
                    <a:pt x="191" y="313"/>
                    <a:pt x="189" y="344"/>
                    <a:pt x="198" y="371"/>
                  </a:cubicBezTo>
                  <a:cubicBezTo>
                    <a:pt x="207" y="399"/>
                    <a:pt x="213" y="413"/>
                    <a:pt x="206" y="414"/>
                  </a:cubicBezTo>
                  <a:cubicBezTo>
                    <a:pt x="198" y="416"/>
                    <a:pt x="194" y="416"/>
                    <a:pt x="194" y="416"/>
                  </a:cubicBezTo>
                  <a:cubicBezTo>
                    <a:pt x="194" y="416"/>
                    <a:pt x="194" y="451"/>
                    <a:pt x="189" y="474"/>
                  </a:cubicBezTo>
                  <a:cubicBezTo>
                    <a:pt x="184" y="497"/>
                    <a:pt x="172" y="555"/>
                    <a:pt x="172" y="570"/>
                  </a:cubicBezTo>
                  <a:cubicBezTo>
                    <a:pt x="172" y="584"/>
                    <a:pt x="171" y="582"/>
                    <a:pt x="165" y="582"/>
                  </a:cubicBezTo>
                  <a:cubicBezTo>
                    <a:pt x="160" y="582"/>
                    <a:pt x="157" y="582"/>
                    <a:pt x="157" y="582"/>
                  </a:cubicBezTo>
                  <a:cubicBezTo>
                    <a:pt x="157" y="582"/>
                    <a:pt x="158" y="605"/>
                    <a:pt x="155" y="611"/>
                  </a:cubicBezTo>
                  <a:cubicBezTo>
                    <a:pt x="152" y="616"/>
                    <a:pt x="157" y="642"/>
                    <a:pt x="149" y="670"/>
                  </a:cubicBezTo>
                  <a:cubicBezTo>
                    <a:pt x="140" y="697"/>
                    <a:pt x="123" y="744"/>
                    <a:pt x="123" y="764"/>
                  </a:cubicBezTo>
                  <a:cubicBezTo>
                    <a:pt x="123" y="783"/>
                    <a:pt x="132" y="807"/>
                    <a:pt x="141" y="817"/>
                  </a:cubicBezTo>
                  <a:cubicBezTo>
                    <a:pt x="150" y="827"/>
                    <a:pt x="163" y="847"/>
                    <a:pt x="156" y="852"/>
                  </a:cubicBezTo>
                  <a:cubicBezTo>
                    <a:pt x="149" y="857"/>
                    <a:pt x="139" y="856"/>
                    <a:pt x="133" y="854"/>
                  </a:cubicBezTo>
                  <a:cubicBezTo>
                    <a:pt x="127" y="852"/>
                    <a:pt x="122" y="846"/>
                    <a:pt x="122" y="846"/>
                  </a:cubicBezTo>
                  <a:cubicBezTo>
                    <a:pt x="122" y="846"/>
                    <a:pt x="122" y="856"/>
                    <a:pt x="125" y="864"/>
                  </a:cubicBezTo>
                  <a:cubicBezTo>
                    <a:pt x="128" y="871"/>
                    <a:pt x="125" y="905"/>
                    <a:pt x="112" y="905"/>
                  </a:cubicBezTo>
                  <a:cubicBezTo>
                    <a:pt x="110" y="905"/>
                    <a:pt x="108" y="905"/>
                    <a:pt x="107" y="905"/>
                  </a:cubicBezTo>
                  <a:cubicBezTo>
                    <a:pt x="107" y="636"/>
                    <a:pt x="107" y="636"/>
                    <a:pt x="107" y="636"/>
                  </a:cubicBezTo>
                  <a:cubicBezTo>
                    <a:pt x="107" y="631"/>
                    <a:pt x="108" y="624"/>
                    <a:pt x="109" y="621"/>
                  </a:cubicBezTo>
                  <a:cubicBezTo>
                    <a:pt x="112" y="614"/>
                    <a:pt x="110" y="600"/>
                    <a:pt x="109" y="580"/>
                  </a:cubicBezTo>
                  <a:cubicBezTo>
                    <a:pt x="109" y="580"/>
                    <a:pt x="108" y="588"/>
                    <a:pt x="107" y="596"/>
                  </a:cubicBezTo>
                  <a:lnTo>
                    <a:pt x="107" y="1"/>
                  </a:lnTo>
                  <a:close/>
                  <a:moveTo>
                    <a:pt x="106" y="1"/>
                  </a:moveTo>
                  <a:cubicBezTo>
                    <a:pt x="107" y="1"/>
                    <a:pt x="107" y="1"/>
                    <a:pt x="107" y="1"/>
                  </a:cubicBezTo>
                  <a:cubicBezTo>
                    <a:pt x="107" y="596"/>
                    <a:pt x="107" y="596"/>
                    <a:pt x="107" y="596"/>
                  </a:cubicBezTo>
                  <a:cubicBezTo>
                    <a:pt x="106" y="602"/>
                    <a:pt x="105" y="608"/>
                    <a:pt x="104" y="611"/>
                  </a:cubicBezTo>
                  <a:cubicBezTo>
                    <a:pt x="102" y="620"/>
                    <a:pt x="105" y="626"/>
                    <a:pt x="105" y="632"/>
                  </a:cubicBezTo>
                  <a:cubicBezTo>
                    <a:pt x="105" y="637"/>
                    <a:pt x="106" y="645"/>
                    <a:pt x="106" y="645"/>
                  </a:cubicBezTo>
                  <a:cubicBezTo>
                    <a:pt x="106" y="645"/>
                    <a:pt x="106" y="641"/>
                    <a:pt x="107" y="636"/>
                  </a:cubicBezTo>
                  <a:cubicBezTo>
                    <a:pt x="107" y="905"/>
                    <a:pt x="107" y="905"/>
                    <a:pt x="107" y="905"/>
                  </a:cubicBezTo>
                  <a:cubicBezTo>
                    <a:pt x="96" y="901"/>
                    <a:pt x="88" y="888"/>
                    <a:pt x="89" y="869"/>
                  </a:cubicBezTo>
                  <a:cubicBezTo>
                    <a:pt x="89" y="847"/>
                    <a:pt x="84" y="843"/>
                    <a:pt x="88" y="831"/>
                  </a:cubicBezTo>
                  <a:cubicBezTo>
                    <a:pt x="91" y="818"/>
                    <a:pt x="87" y="809"/>
                    <a:pt x="81" y="789"/>
                  </a:cubicBezTo>
                  <a:cubicBezTo>
                    <a:pt x="75" y="769"/>
                    <a:pt x="51" y="684"/>
                    <a:pt x="52" y="662"/>
                  </a:cubicBezTo>
                  <a:cubicBezTo>
                    <a:pt x="53" y="640"/>
                    <a:pt x="56" y="621"/>
                    <a:pt x="53" y="606"/>
                  </a:cubicBezTo>
                  <a:cubicBezTo>
                    <a:pt x="51" y="592"/>
                    <a:pt x="50" y="579"/>
                    <a:pt x="50" y="579"/>
                  </a:cubicBezTo>
                  <a:cubicBezTo>
                    <a:pt x="50" y="579"/>
                    <a:pt x="34" y="586"/>
                    <a:pt x="34" y="565"/>
                  </a:cubicBezTo>
                  <a:cubicBezTo>
                    <a:pt x="34" y="544"/>
                    <a:pt x="31" y="483"/>
                    <a:pt x="29" y="465"/>
                  </a:cubicBezTo>
                  <a:cubicBezTo>
                    <a:pt x="28" y="446"/>
                    <a:pt x="31" y="410"/>
                    <a:pt x="31" y="410"/>
                  </a:cubicBezTo>
                  <a:cubicBezTo>
                    <a:pt x="31" y="410"/>
                    <a:pt x="16" y="409"/>
                    <a:pt x="11" y="407"/>
                  </a:cubicBezTo>
                  <a:cubicBezTo>
                    <a:pt x="6" y="405"/>
                    <a:pt x="24" y="373"/>
                    <a:pt x="27" y="360"/>
                  </a:cubicBezTo>
                  <a:cubicBezTo>
                    <a:pt x="31" y="348"/>
                    <a:pt x="30" y="326"/>
                    <a:pt x="30" y="326"/>
                  </a:cubicBezTo>
                  <a:cubicBezTo>
                    <a:pt x="30" y="326"/>
                    <a:pt x="3" y="325"/>
                    <a:pt x="2" y="302"/>
                  </a:cubicBezTo>
                  <a:cubicBezTo>
                    <a:pt x="1" y="279"/>
                    <a:pt x="0" y="247"/>
                    <a:pt x="2" y="234"/>
                  </a:cubicBezTo>
                  <a:cubicBezTo>
                    <a:pt x="4" y="220"/>
                    <a:pt x="5" y="222"/>
                    <a:pt x="7" y="204"/>
                  </a:cubicBezTo>
                  <a:cubicBezTo>
                    <a:pt x="9" y="186"/>
                    <a:pt x="18" y="155"/>
                    <a:pt x="27" y="154"/>
                  </a:cubicBezTo>
                  <a:cubicBezTo>
                    <a:pt x="36" y="153"/>
                    <a:pt x="48" y="145"/>
                    <a:pt x="48" y="145"/>
                  </a:cubicBezTo>
                  <a:cubicBezTo>
                    <a:pt x="48" y="145"/>
                    <a:pt x="39" y="135"/>
                    <a:pt x="50" y="126"/>
                  </a:cubicBezTo>
                  <a:cubicBezTo>
                    <a:pt x="61" y="117"/>
                    <a:pt x="68" y="113"/>
                    <a:pt x="63" y="101"/>
                  </a:cubicBezTo>
                  <a:cubicBezTo>
                    <a:pt x="58" y="89"/>
                    <a:pt x="61" y="80"/>
                    <a:pt x="64" y="64"/>
                  </a:cubicBezTo>
                  <a:cubicBezTo>
                    <a:pt x="67" y="49"/>
                    <a:pt x="75" y="1"/>
                    <a:pt x="106" y="1"/>
                  </a:cubicBezTo>
                  <a:close/>
                </a:path>
              </a:pathLst>
            </a:custGeom>
            <a:solidFill>
              <a:schemeClr val="accent1">
                <a:lumMod val="75000"/>
              </a:schemeClr>
            </a:solidFill>
            <a:ln w="9525">
              <a:noFill/>
              <a:round/>
            </a:ln>
          </p:spPr>
          <p:txBody>
            <a:bodyPr vert="horz" wrap="square" lIns="91440" tIns="45720" rIns="91440" bIns="45720" numCol="1" anchor="t" anchorCtr="0" compatLnSpc="1"/>
            <a:lstStyle/>
            <a:p>
              <a:endParaRPr lang="en-US"/>
            </a:p>
          </p:txBody>
        </p:sp>
        <p:sp>
          <p:nvSpPr>
            <p:cNvPr id="12" name="Freeform 10"/>
            <p:cNvSpPr/>
            <p:nvPr/>
          </p:nvSpPr>
          <p:spPr bwMode="auto">
            <a:xfrm>
              <a:off x="4343401" y="2589213"/>
              <a:ext cx="127000" cy="244475"/>
            </a:xfrm>
            <a:custGeom>
              <a:avLst/>
              <a:gdLst/>
              <a:ahLst/>
              <a:cxnLst>
                <a:cxn ang="0">
                  <a:pos x="1" y="3"/>
                </a:cxn>
                <a:cxn ang="0">
                  <a:pos x="15" y="24"/>
                </a:cxn>
                <a:cxn ang="0">
                  <a:pos x="24" y="72"/>
                </a:cxn>
                <a:cxn ang="0">
                  <a:pos x="33" y="52"/>
                </a:cxn>
                <a:cxn ang="0">
                  <a:pos x="37" y="28"/>
                </a:cxn>
                <a:cxn ang="0">
                  <a:pos x="52" y="0"/>
                </a:cxn>
                <a:cxn ang="0">
                  <a:pos x="53" y="19"/>
                </a:cxn>
                <a:cxn ang="0">
                  <a:pos x="38" y="65"/>
                </a:cxn>
                <a:cxn ang="0">
                  <a:pos x="25" y="97"/>
                </a:cxn>
                <a:cxn ang="0">
                  <a:pos x="13" y="67"/>
                </a:cxn>
                <a:cxn ang="0">
                  <a:pos x="1" y="3"/>
                </a:cxn>
              </a:cxnLst>
              <a:rect l="0" t="0" r="r" b="b"/>
              <a:pathLst>
                <a:path w="53" h="103">
                  <a:moveTo>
                    <a:pt x="1" y="3"/>
                  </a:moveTo>
                  <a:cubicBezTo>
                    <a:pt x="1" y="3"/>
                    <a:pt x="15" y="15"/>
                    <a:pt x="15" y="24"/>
                  </a:cubicBezTo>
                  <a:cubicBezTo>
                    <a:pt x="15" y="33"/>
                    <a:pt x="21" y="63"/>
                    <a:pt x="24" y="72"/>
                  </a:cubicBezTo>
                  <a:cubicBezTo>
                    <a:pt x="27" y="82"/>
                    <a:pt x="28" y="61"/>
                    <a:pt x="33" y="52"/>
                  </a:cubicBezTo>
                  <a:cubicBezTo>
                    <a:pt x="38" y="43"/>
                    <a:pt x="40" y="35"/>
                    <a:pt x="37" y="28"/>
                  </a:cubicBezTo>
                  <a:cubicBezTo>
                    <a:pt x="35" y="21"/>
                    <a:pt x="45" y="18"/>
                    <a:pt x="52" y="0"/>
                  </a:cubicBezTo>
                  <a:cubicBezTo>
                    <a:pt x="53" y="7"/>
                    <a:pt x="53" y="12"/>
                    <a:pt x="53" y="19"/>
                  </a:cubicBezTo>
                  <a:cubicBezTo>
                    <a:pt x="52" y="26"/>
                    <a:pt x="41" y="58"/>
                    <a:pt x="38" y="65"/>
                  </a:cubicBezTo>
                  <a:cubicBezTo>
                    <a:pt x="35" y="71"/>
                    <a:pt x="26" y="91"/>
                    <a:pt x="25" y="97"/>
                  </a:cubicBezTo>
                  <a:cubicBezTo>
                    <a:pt x="25" y="103"/>
                    <a:pt x="17" y="86"/>
                    <a:pt x="13" y="67"/>
                  </a:cubicBezTo>
                  <a:cubicBezTo>
                    <a:pt x="8" y="48"/>
                    <a:pt x="0" y="21"/>
                    <a:pt x="1" y="3"/>
                  </a:cubicBezTo>
                  <a:close/>
                </a:path>
              </a:pathLst>
            </a:custGeom>
            <a:solidFill>
              <a:srgbClr val="FFFFFF"/>
            </a:solidFill>
            <a:ln w="9525">
              <a:noFill/>
              <a:round/>
            </a:ln>
          </p:spPr>
          <p:txBody>
            <a:bodyPr vert="horz" wrap="square" lIns="91440" tIns="45720" rIns="91440" bIns="45720" numCol="1" anchor="t" anchorCtr="0" compatLnSpc="1"/>
            <a:lstStyle/>
            <a:p>
              <a:endParaRPr lang="en-US"/>
            </a:p>
          </p:txBody>
        </p:sp>
        <p:sp>
          <p:nvSpPr>
            <p:cNvPr id="13" name="Freeform 11"/>
            <p:cNvSpPr/>
            <p:nvPr/>
          </p:nvSpPr>
          <p:spPr bwMode="auto">
            <a:xfrm>
              <a:off x="4279901" y="2927350"/>
              <a:ext cx="23813" cy="52387"/>
            </a:xfrm>
            <a:custGeom>
              <a:avLst/>
              <a:gdLst/>
              <a:ahLst/>
              <a:cxnLst>
                <a:cxn ang="0">
                  <a:pos x="7" y="22"/>
                </a:cxn>
                <a:cxn ang="0">
                  <a:pos x="9" y="9"/>
                </a:cxn>
                <a:cxn ang="0">
                  <a:pos x="9" y="0"/>
                </a:cxn>
                <a:cxn ang="0">
                  <a:pos x="2" y="1"/>
                </a:cxn>
                <a:cxn ang="0">
                  <a:pos x="0" y="19"/>
                </a:cxn>
                <a:cxn ang="0">
                  <a:pos x="7" y="22"/>
                </a:cxn>
              </a:cxnLst>
              <a:rect l="0" t="0" r="r" b="b"/>
              <a:pathLst>
                <a:path w="10" h="22">
                  <a:moveTo>
                    <a:pt x="7" y="22"/>
                  </a:moveTo>
                  <a:cubicBezTo>
                    <a:pt x="7" y="22"/>
                    <a:pt x="9" y="16"/>
                    <a:pt x="9" y="9"/>
                  </a:cubicBezTo>
                  <a:cubicBezTo>
                    <a:pt x="10" y="2"/>
                    <a:pt x="9" y="0"/>
                    <a:pt x="9" y="0"/>
                  </a:cubicBezTo>
                  <a:cubicBezTo>
                    <a:pt x="2" y="1"/>
                    <a:pt x="2" y="1"/>
                    <a:pt x="2" y="1"/>
                  </a:cubicBezTo>
                  <a:cubicBezTo>
                    <a:pt x="2" y="1"/>
                    <a:pt x="1" y="15"/>
                    <a:pt x="0" y="19"/>
                  </a:cubicBezTo>
                  <a:cubicBezTo>
                    <a:pt x="3" y="22"/>
                    <a:pt x="7" y="22"/>
                    <a:pt x="7" y="22"/>
                  </a:cubicBezTo>
                  <a:close/>
                </a:path>
              </a:pathLst>
            </a:custGeom>
            <a:solidFill>
              <a:srgbClr val="FFFFFF"/>
            </a:solidFill>
            <a:ln w="9525">
              <a:noFill/>
              <a:round/>
            </a:ln>
          </p:spPr>
          <p:txBody>
            <a:bodyPr vert="horz" wrap="square" lIns="91440" tIns="45720" rIns="91440" bIns="45720" numCol="1" anchor="t" anchorCtr="0" compatLnSpc="1"/>
            <a:lstStyle/>
            <a:p>
              <a:endParaRPr lang="en-US"/>
            </a:p>
          </p:txBody>
        </p:sp>
        <p:sp>
          <p:nvSpPr>
            <p:cNvPr id="15" name="Freeform 12"/>
            <p:cNvSpPr/>
            <p:nvPr/>
          </p:nvSpPr>
          <p:spPr bwMode="auto">
            <a:xfrm>
              <a:off x="4456113" y="3035300"/>
              <a:ext cx="26988" cy="53975"/>
            </a:xfrm>
            <a:custGeom>
              <a:avLst/>
              <a:gdLst/>
              <a:ahLst/>
              <a:cxnLst>
                <a:cxn ang="0">
                  <a:pos x="3" y="0"/>
                </a:cxn>
                <a:cxn ang="0">
                  <a:pos x="1" y="18"/>
                </a:cxn>
                <a:cxn ang="0">
                  <a:pos x="11" y="18"/>
                </a:cxn>
                <a:cxn ang="0">
                  <a:pos x="11" y="0"/>
                </a:cxn>
                <a:cxn ang="0">
                  <a:pos x="3" y="0"/>
                </a:cxn>
              </a:cxnLst>
              <a:rect l="0" t="0" r="r" b="b"/>
              <a:pathLst>
                <a:path w="11" h="23">
                  <a:moveTo>
                    <a:pt x="3" y="0"/>
                  </a:moveTo>
                  <a:cubicBezTo>
                    <a:pt x="3" y="0"/>
                    <a:pt x="1" y="14"/>
                    <a:pt x="1" y="18"/>
                  </a:cubicBezTo>
                  <a:cubicBezTo>
                    <a:pt x="0" y="23"/>
                    <a:pt x="11" y="18"/>
                    <a:pt x="11" y="18"/>
                  </a:cubicBezTo>
                  <a:cubicBezTo>
                    <a:pt x="11" y="0"/>
                    <a:pt x="11" y="0"/>
                    <a:pt x="11" y="0"/>
                  </a:cubicBezTo>
                  <a:lnTo>
                    <a:pt x="3" y="0"/>
                  </a:lnTo>
                  <a:close/>
                </a:path>
              </a:pathLst>
            </a:custGeom>
            <a:solidFill>
              <a:srgbClr val="FFFFFF"/>
            </a:solidFill>
            <a:ln w="9525">
              <a:noFill/>
              <a:round/>
            </a:ln>
          </p:spPr>
          <p:txBody>
            <a:bodyPr vert="horz" wrap="square" lIns="91440" tIns="45720" rIns="91440" bIns="45720" numCol="1" anchor="t" anchorCtr="0" compatLnSpc="1"/>
            <a:lstStyle/>
            <a:p>
              <a:endParaRPr lang="en-US"/>
            </a:p>
          </p:txBody>
        </p:sp>
      </p:grpSp>
      <p:grpSp>
        <p:nvGrpSpPr>
          <p:cNvPr id="16" name="Group 33"/>
          <p:cNvGrpSpPr/>
          <p:nvPr/>
        </p:nvGrpSpPr>
        <p:grpSpPr>
          <a:xfrm>
            <a:off x="1740984" y="2457708"/>
            <a:ext cx="1020474" cy="3503900"/>
            <a:chOff x="4948238" y="2751138"/>
            <a:chExt cx="585788" cy="2011362"/>
          </a:xfrm>
        </p:grpSpPr>
        <p:sp>
          <p:nvSpPr>
            <p:cNvPr id="17" name="Freeform 13"/>
            <p:cNvSpPr/>
            <p:nvPr/>
          </p:nvSpPr>
          <p:spPr bwMode="auto">
            <a:xfrm>
              <a:off x="4948238" y="2751138"/>
              <a:ext cx="585788" cy="2011362"/>
            </a:xfrm>
            <a:custGeom>
              <a:avLst/>
              <a:gdLst/>
              <a:ahLst/>
              <a:cxnLst>
                <a:cxn ang="0">
                  <a:pos x="102" y="0"/>
                </a:cxn>
                <a:cxn ang="0">
                  <a:pos x="144" y="41"/>
                </a:cxn>
                <a:cxn ang="0">
                  <a:pos x="140" y="85"/>
                </a:cxn>
                <a:cxn ang="0">
                  <a:pos x="136" y="92"/>
                </a:cxn>
                <a:cxn ang="0">
                  <a:pos x="131" y="113"/>
                </a:cxn>
                <a:cxn ang="0">
                  <a:pos x="124" y="124"/>
                </a:cxn>
                <a:cxn ang="0">
                  <a:pos x="132" y="139"/>
                </a:cxn>
                <a:cxn ang="0">
                  <a:pos x="168" y="154"/>
                </a:cxn>
                <a:cxn ang="0">
                  <a:pos x="194" y="179"/>
                </a:cxn>
                <a:cxn ang="0">
                  <a:pos x="220" y="221"/>
                </a:cxn>
                <a:cxn ang="0">
                  <a:pos x="242" y="268"/>
                </a:cxn>
                <a:cxn ang="0">
                  <a:pos x="200" y="292"/>
                </a:cxn>
                <a:cxn ang="0">
                  <a:pos x="181" y="284"/>
                </a:cxn>
                <a:cxn ang="0">
                  <a:pos x="194" y="361"/>
                </a:cxn>
                <a:cxn ang="0">
                  <a:pos x="203" y="440"/>
                </a:cxn>
                <a:cxn ang="0">
                  <a:pos x="188" y="448"/>
                </a:cxn>
                <a:cxn ang="0">
                  <a:pos x="176" y="549"/>
                </a:cxn>
                <a:cxn ang="0">
                  <a:pos x="162" y="646"/>
                </a:cxn>
                <a:cxn ang="0">
                  <a:pos x="160" y="707"/>
                </a:cxn>
                <a:cxn ang="0">
                  <a:pos x="188" y="746"/>
                </a:cxn>
                <a:cxn ang="0">
                  <a:pos x="221" y="753"/>
                </a:cxn>
                <a:cxn ang="0">
                  <a:pos x="217" y="768"/>
                </a:cxn>
                <a:cxn ang="0">
                  <a:pos x="165" y="763"/>
                </a:cxn>
                <a:cxn ang="0">
                  <a:pos x="146" y="755"/>
                </a:cxn>
                <a:cxn ang="0">
                  <a:pos x="132" y="765"/>
                </a:cxn>
                <a:cxn ang="0">
                  <a:pos x="112" y="753"/>
                </a:cxn>
                <a:cxn ang="0">
                  <a:pos x="109" y="720"/>
                </a:cxn>
                <a:cxn ang="0">
                  <a:pos x="113" y="683"/>
                </a:cxn>
                <a:cxn ang="0">
                  <a:pos x="106" y="629"/>
                </a:cxn>
                <a:cxn ang="0">
                  <a:pos x="106" y="585"/>
                </a:cxn>
                <a:cxn ang="0">
                  <a:pos x="111" y="544"/>
                </a:cxn>
                <a:cxn ang="0">
                  <a:pos x="110" y="516"/>
                </a:cxn>
                <a:cxn ang="0">
                  <a:pos x="95" y="594"/>
                </a:cxn>
                <a:cxn ang="0">
                  <a:pos x="87" y="685"/>
                </a:cxn>
                <a:cxn ang="0">
                  <a:pos x="73" y="742"/>
                </a:cxn>
                <a:cxn ang="0">
                  <a:pos x="68" y="767"/>
                </a:cxn>
                <a:cxn ang="0">
                  <a:pos x="75" y="798"/>
                </a:cxn>
                <a:cxn ang="0">
                  <a:pos x="69" y="843"/>
                </a:cxn>
                <a:cxn ang="0">
                  <a:pos x="30" y="816"/>
                </a:cxn>
                <a:cxn ang="0">
                  <a:pos x="27" y="772"/>
                </a:cxn>
                <a:cxn ang="0">
                  <a:pos x="22" y="738"/>
                </a:cxn>
                <a:cxn ang="0">
                  <a:pos x="22" y="690"/>
                </a:cxn>
                <a:cxn ang="0">
                  <a:pos x="29" y="607"/>
                </a:cxn>
                <a:cxn ang="0">
                  <a:pos x="38" y="506"/>
                </a:cxn>
                <a:cxn ang="0">
                  <a:pos x="39" y="453"/>
                </a:cxn>
                <a:cxn ang="0">
                  <a:pos x="13" y="442"/>
                </a:cxn>
                <a:cxn ang="0">
                  <a:pos x="23" y="379"/>
                </a:cxn>
                <a:cxn ang="0">
                  <a:pos x="37" y="314"/>
                </a:cxn>
                <a:cxn ang="0">
                  <a:pos x="33" y="270"/>
                </a:cxn>
                <a:cxn ang="0">
                  <a:pos x="10" y="214"/>
                </a:cxn>
                <a:cxn ang="0">
                  <a:pos x="9" y="152"/>
                </a:cxn>
                <a:cxn ang="0">
                  <a:pos x="47" y="139"/>
                </a:cxn>
                <a:cxn ang="0">
                  <a:pos x="67" y="116"/>
                </a:cxn>
                <a:cxn ang="0">
                  <a:pos x="74" y="107"/>
                </a:cxn>
                <a:cxn ang="0">
                  <a:pos x="72" y="93"/>
                </a:cxn>
                <a:cxn ang="0">
                  <a:pos x="61" y="79"/>
                </a:cxn>
                <a:cxn ang="0">
                  <a:pos x="60" y="33"/>
                </a:cxn>
                <a:cxn ang="0">
                  <a:pos x="102" y="0"/>
                </a:cxn>
              </a:cxnLst>
              <a:rect l="0" t="0" r="r" b="b"/>
              <a:pathLst>
                <a:path w="246" h="843">
                  <a:moveTo>
                    <a:pt x="102" y="0"/>
                  </a:moveTo>
                  <a:cubicBezTo>
                    <a:pt x="118" y="0"/>
                    <a:pt x="144" y="16"/>
                    <a:pt x="144" y="41"/>
                  </a:cubicBezTo>
                  <a:cubicBezTo>
                    <a:pt x="144" y="66"/>
                    <a:pt x="142" y="77"/>
                    <a:pt x="140" y="85"/>
                  </a:cubicBezTo>
                  <a:cubicBezTo>
                    <a:pt x="138" y="93"/>
                    <a:pt x="136" y="92"/>
                    <a:pt x="136" y="92"/>
                  </a:cubicBezTo>
                  <a:cubicBezTo>
                    <a:pt x="136" y="92"/>
                    <a:pt x="136" y="109"/>
                    <a:pt x="131" y="113"/>
                  </a:cubicBezTo>
                  <a:cubicBezTo>
                    <a:pt x="125" y="117"/>
                    <a:pt x="124" y="119"/>
                    <a:pt x="124" y="124"/>
                  </a:cubicBezTo>
                  <a:cubicBezTo>
                    <a:pt x="124" y="129"/>
                    <a:pt x="127" y="133"/>
                    <a:pt x="132" y="139"/>
                  </a:cubicBezTo>
                  <a:cubicBezTo>
                    <a:pt x="137" y="144"/>
                    <a:pt x="157" y="150"/>
                    <a:pt x="168" y="154"/>
                  </a:cubicBezTo>
                  <a:cubicBezTo>
                    <a:pt x="179" y="158"/>
                    <a:pt x="188" y="165"/>
                    <a:pt x="194" y="179"/>
                  </a:cubicBezTo>
                  <a:cubicBezTo>
                    <a:pt x="200" y="192"/>
                    <a:pt x="209" y="209"/>
                    <a:pt x="220" y="221"/>
                  </a:cubicBezTo>
                  <a:cubicBezTo>
                    <a:pt x="232" y="232"/>
                    <a:pt x="246" y="251"/>
                    <a:pt x="242" y="268"/>
                  </a:cubicBezTo>
                  <a:cubicBezTo>
                    <a:pt x="238" y="286"/>
                    <a:pt x="213" y="299"/>
                    <a:pt x="200" y="292"/>
                  </a:cubicBezTo>
                  <a:cubicBezTo>
                    <a:pt x="186" y="284"/>
                    <a:pt x="181" y="284"/>
                    <a:pt x="181" y="284"/>
                  </a:cubicBezTo>
                  <a:cubicBezTo>
                    <a:pt x="181" y="284"/>
                    <a:pt x="190" y="322"/>
                    <a:pt x="194" y="361"/>
                  </a:cubicBezTo>
                  <a:cubicBezTo>
                    <a:pt x="198" y="400"/>
                    <a:pt x="209" y="437"/>
                    <a:pt x="203" y="440"/>
                  </a:cubicBezTo>
                  <a:cubicBezTo>
                    <a:pt x="197" y="444"/>
                    <a:pt x="188" y="448"/>
                    <a:pt x="188" y="448"/>
                  </a:cubicBezTo>
                  <a:cubicBezTo>
                    <a:pt x="188" y="448"/>
                    <a:pt x="186" y="502"/>
                    <a:pt x="176" y="549"/>
                  </a:cubicBezTo>
                  <a:cubicBezTo>
                    <a:pt x="167" y="597"/>
                    <a:pt x="163" y="618"/>
                    <a:pt x="162" y="646"/>
                  </a:cubicBezTo>
                  <a:cubicBezTo>
                    <a:pt x="160" y="674"/>
                    <a:pt x="157" y="695"/>
                    <a:pt x="160" y="707"/>
                  </a:cubicBezTo>
                  <a:cubicBezTo>
                    <a:pt x="162" y="718"/>
                    <a:pt x="179" y="742"/>
                    <a:pt x="188" y="746"/>
                  </a:cubicBezTo>
                  <a:cubicBezTo>
                    <a:pt x="197" y="750"/>
                    <a:pt x="214" y="750"/>
                    <a:pt x="221" y="753"/>
                  </a:cubicBezTo>
                  <a:cubicBezTo>
                    <a:pt x="228" y="756"/>
                    <a:pt x="233" y="765"/>
                    <a:pt x="217" y="768"/>
                  </a:cubicBezTo>
                  <a:cubicBezTo>
                    <a:pt x="202" y="770"/>
                    <a:pt x="172" y="766"/>
                    <a:pt x="165" y="763"/>
                  </a:cubicBezTo>
                  <a:cubicBezTo>
                    <a:pt x="157" y="761"/>
                    <a:pt x="146" y="755"/>
                    <a:pt x="146" y="755"/>
                  </a:cubicBezTo>
                  <a:cubicBezTo>
                    <a:pt x="146" y="755"/>
                    <a:pt x="149" y="765"/>
                    <a:pt x="132" y="765"/>
                  </a:cubicBezTo>
                  <a:cubicBezTo>
                    <a:pt x="116" y="765"/>
                    <a:pt x="112" y="763"/>
                    <a:pt x="112" y="753"/>
                  </a:cubicBezTo>
                  <a:cubicBezTo>
                    <a:pt x="111" y="742"/>
                    <a:pt x="112" y="728"/>
                    <a:pt x="109" y="720"/>
                  </a:cubicBezTo>
                  <a:cubicBezTo>
                    <a:pt x="107" y="713"/>
                    <a:pt x="119" y="693"/>
                    <a:pt x="113" y="683"/>
                  </a:cubicBezTo>
                  <a:cubicBezTo>
                    <a:pt x="107" y="672"/>
                    <a:pt x="101" y="645"/>
                    <a:pt x="106" y="629"/>
                  </a:cubicBezTo>
                  <a:cubicBezTo>
                    <a:pt x="112" y="612"/>
                    <a:pt x="104" y="596"/>
                    <a:pt x="106" y="585"/>
                  </a:cubicBezTo>
                  <a:cubicBezTo>
                    <a:pt x="108" y="575"/>
                    <a:pt x="111" y="561"/>
                    <a:pt x="111" y="544"/>
                  </a:cubicBezTo>
                  <a:cubicBezTo>
                    <a:pt x="111" y="528"/>
                    <a:pt x="110" y="516"/>
                    <a:pt x="110" y="516"/>
                  </a:cubicBezTo>
                  <a:cubicBezTo>
                    <a:pt x="110" y="516"/>
                    <a:pt x="98" y="577"/>
                    <a:pt x="95" y="594"/>
                  </a:cubicBezTo>
                  <a:cubicBezTo>
                    <a:pt x="92" y="610"/>
                    <a:pt x="87" y="668"/>
                    <a:pt x="87" y="685"/>
                  </a:cubicBezTo>
                  <a:cubicBezTo>
                    <a:pt x="87" y="703"/>
                    <a:pt x="74" y="727"/>
                    <a:pt x="73" y="742"/>
                  </a:cubicBezTo>
                  <a:cubicBezTo>
                    <a:pt x="73" y="758"/>
                    <a:pt x="72" y="767"/>
                    <a:pt x="68" y="767"/>
                  </a:cubicBezTo>
                  <a:cubicBezTo>
                    <a:pt x="63" y="767"/>
                    <a:pt x="72" y="785"/>
                    <a:pt x="75" y="798"/>
                  </a:cubicBezTo>
                  <a:cubicBezTo>
                    <a:pt x="78" y="812"/>
                    <a:pt x="87" y="843"/>
                    <a:pt x="69" y="843"/>
                  </a:cubicBezTo>
                  <a:cubicBezTo>
                    <a:pt x="51" y="843"/>
                    <a:pt x="31" y="835"/>
                    <a:pt x="30" y="816"/>
                  </a:cubicBezTo>
                  <a:cubicBezTo>
                    <a:pt x="29" y="796"/>
                    <a:pt x="32" y="780"/>
                    <a:pt x="27" y="772"/>
                  </a:cubicBezTo>
                  <a:cubicBezTo>
                    <a:pt x="22" y="765"/>
                    <a:pt x="21" y="748"/>
                    <a:pt x="22" y="738"/>
                  </a:cubicBezTo>
                  <a:cubicBezTo>
                    <a:pt x="23" y="728"/>
                    <a:pt x="19" y="712"/>
                    <a:pt x="22" y="690"/>
                  </a:cubicBezTo>
                  <a:cubicBezTo>
                    <a:pt x="24" y="669"/>
                    <a:pt x="24" y="634"/>
                    <a:pt x="29" y="607"/>
                  </a:cubicBezTo>
                  <a:cubicBezTo>
                    <a:pt x="34" y="580"/>
                    <a:pt x="36" y="539"/>
                    <a:pt x="38" y="506"/>
                  </a:cubicBezTo>
                  <a:cubicBezTo>
                    <a:pt x="41" y="474"/>
                    <a:pt x="43" y="458"/>
                    <a:pt x="39" y="453"/>
                  </a:cubicBezTo>
                  <a:cubicBezTo>
                    <a:pt x="36" y="448"/>
                    <a:pt x="18" y="443"/>
                    <a:pt x="13" y="442"/>
                  </a:cubicBezTo>
                  <a:cubicBezTo>
                    <a:pt x="8" y="441"/>
                    <a:pt x="19" y="407"/>
                    <a:pt x="23" y="379"/>
                  </a:cubicBezTo>
                  <a:cubicBezTo>
                    <a:pt x="26" y="351"/>
                    <a:pt x="33" y="334"/>
                    <a:pt x="37" y="314"/>
                  </a:cubicBezTo>
                  <a:cubicBezTo>
                    <a:pt x="41" y="294"/>
                    <a:pt x="41" y="285"/>
                    <a:pt x="33" y="270"/>
                  </a:cubicBezTo>
                  <a:cubicBezTo>
                    <a:pt x="24" y="256"/>
                    <a:pt x="14" y="247"/>
                    <a:pt x="10" y="214"/>
                  </a:cubicBezTo>
                  <a:cubicBezTo>
                    <a:pt x="6" y="182"/>
                    <a:pt x="0" y="160"/>
                    <a:pt x="9" y="152"/>
                  </a:cubicBezTo>
                  <a:cubicBezTo>
                    <a:pt x="18" y="144"/>
                    <a:pt x="34" y="149"/>
                    <a:pt x="47" y="139"/>
                  </a:cubicBezTo>
                  <a:cubicBezTo>
                    <a:pt x="59" y="129"/>
                    <a:pt x="61" y="117"/>
                    <a:pt x="67" y="116"/>
                  </a:cubicBezTo>
                  <a:cubicBezTo>
                    <a:pt x="73" y="115"/>
                    <a:pt x="74" y="114"/>
                    <a:pt x="74" y="107"/>
                  </a:cubicBezTo>
                  <a:cubicBezTo>
                    <a:pt x="74" y="100"/>
                    <a:pt x="72" y="93"/>
                    <a:pt x="72" y="93"/>
                  </a:cubicBezTo>
                  <a:cubicBezTo>
                    <a:pt x="72" y="93"/>
                    <a:pt x="63" y="87"/>
                    <a:pt x="61" y="79"/>
                  </a:cubicBezTo>
                  <a:cubicBezTo>
                    <a:pt x="59" y="70"/>
                    <a:pt x="58" y="48"/>
                    <a:pt x="60" y="33"/>
                  </a:cubicBezTo>
                  <a:cubicBezTo>
                    <a:pt x="63" y="18"/>
                    <a:pt x="76" y="0"/>
                    <a:pt x="102" y="0"/>
                  </a:cubicBezTo>
                  <a:close/>
                </a:path>
              </a:pathLst>
            </a:custGeom>
            <a:solidFill>
              <a:srgbClr val="4274B0"/>
            </a:solidFill>
            <a:ln w="9525">
              <a:noFill/>
              <a:round/>
            </a:ln>
          </p:spPr>
          <p:txBody>
            <a:bodyPr vert="horz" wrap="square" lIns="91440" tIns="45720" rIns="91440" bIns="45720" numCol="1" anchor="t" anchorCtr="0" compatLnSpc="1"/>
            <a:lstStyle/>
            <a:p>
              <a:endParaRPr lang="en-US"/>
            </a:p>
          </p:txBody>
        </p:sp>
        <p:sp>
          <p:nvSpPr>
            <p:cNvPr id="18" name="Freeform 14"/>
            <p:cNvSpPr/>
            <p:nvPr/>
          </p:nvSpPr>
          <p:spPr bwMode="auto">
            <a:xfrm>
              <a:off x="5111751" y="3011488"/>
              <a:ext cx="146050" cy="111125"/>
            </a:xfrm>
            <a:custGeom>
              <a:avLst/>
              <a:gdLst/>
              <a:ahLst/>
              <a:cxnLst>
                <a:cxn ang="0">
                  <a:pos x="57" y="21"/>
                </a:cxn>
                <a:cxn ang="0">
                  <a:pos x="61" y="27"/>
                </a:cxn>
                <a:cxn ang="0">
                  <a:pos x="58" y="47"/>
                </a:cxn>
                <a:cxn ang="0">
                  <a:pos x="45" y="27"/>
                </a:cxn>
                <a:cxn ang="0">
                  <a:pos x="35" y="35"/>
                </a:cxn>
                <a:cxn ang="0">
                  <a:pos x="33" y="44"/>
                </a:cxn>
                <a:cxn ang="0">
                  <a:pos x="0" y="7"/>
                </a:cxn>
                <a:cxn ang="0">
                  <a:pos x="5" y="0"/>
                </a:cxn>
                <a:cxn ang="0">
                  <a:pos x="44" y="26"/>
                </a:cxn>
                <a:cxn ang="0">
                  <a:pos x="57" y="21"/>
                </a:cxn>
              </a:cxnLst>
              <a:rect l="0" t="0" r="r" b="b"/>
              <a:pathLst>
                <a:path w="61" h="47">
                  <a:moveTo>
                    <a:pt x="57" y="21"/>
                  </a:moveTo>
                  <a:cubicBezTo>
                    <a:pt x="58" y="23"/>
                    <a:pt x="59" y="25"/>
                    <a:pt x="61" y="27"/>
                  </a:cubicBezTo>
                  <a:cubicBezTo>
                    <a:pt x="59" y="34"/>
                    <a:pt x="58" y="41"/>
                    <a:pt x="58" y="47"/>
                  </a:cubicBezTo>
                  <a:cubicBezTo>
                    <a:pt x="49" y="41"/>
                    <a:pt x="53" y="28"/>
                    <a:pt x="45" y="27"/>
                  </a:cubicBezTo>
                  <a:cubicBezTo>
                    <a:pt x="37" y="26"/>
                    <a:pt x="36" y="30"/>
                    <a:pt x="35" y="35"/>
                  </a:cubicBezTo>
                  <a:cubicBezTo>
                    <a:pt x="34" y="40"/>
                    <a:pt x="33" y="44"/>
                    <a:pt x="33" y="44"/>
                  </a:cubicBezTo>
                  <a:cubicBezTo>
                    <a:pt x="33" y="44"/>
                    <a:pt x="7" y="17"/>
                    <a:pt x="0" y="7"/>
                  </a:cubicBezTo>
                  <a:cubicBezTo>
                    <a:pt x="3" y="6"/>
                    <a:pt x="4" y="4"/>
                    <a:pt x="5" y="0"/>
                  </a:cubicBezTo>
                  <a:cubicBezTo>
                    <a:pt x="13" y="9"/>
                    <a:pt x="34" y="26"/>
                    <a:pt x="44" y="26"/>
                  </a:cubicBezTo>
                  <a:cubicBezTo>
                    <a:pt x="49" y="26"/>
                    <a:pt x="53" y="24"/>
                    <a:pt x="57" y="21"/>
                  </a:cubicBezTo>
                  <a:close/>
                </a:path>
              </a:pathLst>
            </a:custGeom>
            <a:solidFill>
              <a:srgbClr val="FFFFFF"/>
            </a:solidFill>
            <a:ln w="9525">
              <a:noFill/>
              <a:round/>
            </a:ln>
          </p:spPr>
          <p:txBody>
            <a:bodyPr vert="horz" wrap="square" lIns="91440" tIns="45720" rIns="91440" bIns="45720" numCol="1" anchor="t" anchorCtr="0" compatLnSpc="1"/>
            <a:lstStyle/>
            <a:p>
              <a:endParaRPr lang="en-US"/>
            </a:p>
          </p:txBody>
        </p:sp>
        <p:sp>
          <p:nvSpPr>
            <p:cNvPr id="19" name="Freeform 15"/>
            <p:cNvSpPr/>
            <p:nvPr/>
          </p:nvSpPr>
          <p:spPr bwMode="auto">
            <a:xfrm>
              <a:off x="5262563" y="3311525"/>
              <a:ext cx="66675" cy="84137"/>
            </a:xfrm>
            <a:custGeom>
              <a:avLst/>
              <a:gdLst/>
              <a:ahLst/>
              <a:cxnLst>
                <a:cxn ang="0">
                  <a:pos x="15" y="1"/>
                </a:cxn>
                <a:cxn ang="0">
                  <a:pos x="0" y="0"/>
                </a:cxn>
                <a:cxn ang="0">
                  <a:pos x="13" y="19"/>
                </a:cxn>
                <a:cxn ang="0">
                  <a:pos x="13" y="33"/>
                </a:cxn>
                <a:cxn ang="0">
                  <a:pos x="24" y="35"/>
                </a:cxn>
                <a:cxn ang="0">
                  <a:pos x="25" y="16"/>
                </a:cxn>
                <a:cxn ang="0">
                  <a:pos x="15" y="1"/>
                </a:cxn>
              </a:cxnLst>
              <a:rect l="0" t="0" r="r" b="b"/>
              <a:pathLst>
                <a:path w="28" h="35">
                  <a:moveTo>
                    <a:pt x="15" y="1"/>
                  </a:moveTo>
                  <a:cubicBezTo>
                    <a:pt x="0" y="0"/>
                    <a:pt x="0" y="0"/>
                    <a:pt x="0" y="0"/>
                  </a:cubicBezTo>
                  <a:cubicBezTo>
                    <a:pt x="0" y="0"/>
                    <a:pt x="13" y="9"/>
                    <a:pt x="13" y="19"/>
                  </a:cubicBezTo>
                  <a:cubicBezTo>
                    <a:pt x="13" y="28"/>
                    <a:pt x="13" y="33"/>
                    <a:pt x="13" y="33"/>
                  </a:cubicBezTo>
                  <a:cubicBezTo>
                    <a:pt x="24" y="35"/>
                    <a:pt x="24" y="35"/>
                    <a:pt x="24" y="35"/>
                  </a:cubicBezTo>
                  <a:cubicBezTo>
                    <a:pt x="24" y="35"/>
                    <a:pt x="28" y="26"/>
                    <a:pt x="25" y="16"/>
                  </a:cubicBezTo>
                  <a:cubicBezTo>
                    <a:pt x="21" y="7"/>
                    <a:pt x="18" y="4"/>
                    <a:pt x="15" y="1"/>
                  </a:cubicBezTo>
                  <a:close/>
                </a:path>
              </a:pathLst>
            </a:custGeom>
            <a:solidFill>
              <a:srgbClr val="FFFFFF"/>
            </a:solidFill>
            <a:ln w="9525">
              <a:noFill/>
              <a:round/>
            </a:ln>
          </p:spPr>
          <p:txBody>
            <a:bodyPr vert="horz" wrap="square" lIns="91440" tIns="45720" rIns="91440" bIns="45720" numCol="1" anchor="t" anchorCtr="0" compatLnSpc="1"/>
            <a:lstStyle/>
            <a:p>
              <a:endParaRPr lang="en-US"/>
            </a:p>
          </p:txBody>
        </p:sp>
        <p:sp>
          <p:nvSpPr>
            <p:cNvPr id="20" name="Freeform 16"/>
            <p:cNvSpPr/>
            <p:nvPr/>
          </p:nvSpPr>
          <p:spPr bwMode="auto">
            <a:xfrm>
              <a:off x="5300663" y="3514725"/>
              <a:ext cx="25400" cy="73025"/>
            </a:xfrm>
            <a:custGeom>
              <a:avLst/>
              <a:gdLst/>
              <a:ahLst/>
              <a:cxnLst>
                <a:cxn ang="0">
                  <a:pos x="3" y="0"/>
                </a:cxn>
                <a:cxn ang="0">
                  <a:pos x="0" y="23"/>
                </a:cxn>
                <a:cxn ang="0">
                  <a:pos x="0" y="31"/>
                </a:cxn>
                <a:cxn ang="0">
                  <a:pos x="11" y="29"/>
                </a:cxn>
                <a:cxn ang="0">
                  <a:pos x="3" y="0"/>
                </a:cxn>
              </a:cxnLst>
              <a:rect l="0" t="0" r="r" b="b"/>
              <a:pathLst>
                <a:path w="11" h="31">
                  <a:moveTo>
                    <a:pt x="3" y="0"/>
                  </a:moveTo>
                  <a:cubicBezTo>
                    <a:pt x="3" y="0"/>
                    <a:pt x="1" y="18"/>
                    <a:pt x="0" y="23"/>
                  </a:cubicBezTo>
                  <a:cubicBezTo>
                    <a:pt x="0" y="29"/>
                    <a:pt x="0" y="31"/>
                    <a:pt x="0" y="31"/>
                  </a:cubicBezTo>
                  <a:cubicBezTo>
                    <a:pt x="11" y="29"/>
                    <a:pt x="11" y="29"/>
                    <a:pt x="11" y="29"/>
                  </a:cubicBezTo>
                  <a:cubicBezTo>
                    <a:pt x="11" y="29"/>
                    <a:pt x="8" y="15"/>
                    <a:pt x="3" y="0"/>
                  </a:cubicBezTo>
                  <a:close/>
                </a:path>
              </a:pathLst>
            </a:custGeom>
            <a:solidFill>
              <a:srgbClr val="FFFFFF"/>
            </a:solidFill>
            <a:ln w="9525">
              <a:noFill/>
              <a:round/>
            </a:ln>
          </p:spPr>
          <p:txBody>
            <a:bodyPr vert="horz" wrap="square" lIns="91440" tIns="45720" rIns="91440" bIns="45720" numCol="1" anchor="t" anchorCtr="0" compatLnSpc="1"/>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diamond(in)">
                                      <p:cBhvr>
                                        <p:cTn id="7" dur="2000"/>
                                        <p:tgtEl>
                                          <p:spTgt spid="23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34"/>
                                        </p:tgtEl>
                                        <p:attrNameLst>
                                          <p:attrName>style.visibility</p:attrName>
                                        </p:attrNameLst>
                                      </p:cBhvr>
                                      <p:to>
                                        <p:strVal val="visible"/>
                                      </p:to>
                                    </p:set>
                                    <p:animEffect transition="in" filter="diamond(in)">
                                      <p:cBhvr>
                                        <p:cTn id="10" dur="2000"/>
                                        <p:tgtEl>
                                          <p:spTgt spid="234"/>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235"/>
                                        </p:tgtEl>
                                        <p:attrNameLst>
                                          <p:attrName>style.visibility</p:attrName>
                                        </p:attrNameLst>
                                      </p:cBhvr>
                                      <p:to>
                                        <p:strVal val="visible"/>
                                      </p:to>
                                    </p:set>
                                    <p:animEffect transition="in" filter="diamond(in)">
                                      <p:cBhvr>
                                        <p:cTn id="13" dur="2000"/>
                                        <p:tgtEl>
                                          <p:spTgt spid="235"/>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236"/>
                                        </p:tgtEl>
                                        <p:attrNameLst>
                                          <p:attrName>style.visibility</p:attrName>
                                        </p:attrNameLst>
                                      </p:cBhvr>
                                      <p:to>
                                        <p:strVal val="visible"/>
                                      </p:to>
                                    </p:set>
                                    <p:animEffect transition="in" filter="diamond(in)">
                                      <p:cBhvr>
                                        <p:cTn id="16" dur="2000"/>
                                        <p:tgtEl>
                                          <p:spTgt spid="236"/>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237"/>
                                        </p:tgtEl>
                                        <p:attrNameLst>
                                          <p:attrName>style.visibility</p:attrName>
                                        </p:attrNameLst>
                                      </p:cBhvr>
                                      <p:to>
                                        <p:strVal val="visible"/>
                                      </p:to>
                                    </p:set>
                                    <p:animEffect transition="in" filter="diamond(in)">
                                      <p:cBhvr>
                                        <p:cTn id="19" dur="2000"/>
                                        <p:tgtEl>
                                          <p:spTgt spid="237"/>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238"/>
                                        </p:tgtEl>
                                        <p:attrNameLst>
                                          <p:attrName>style.visibility</p:attrName>
                                        </p:attrNameLst>
                                      </p:cBhvr>
                                      <p:to>
                                        <p:strVal val="visible"/>
                                      </p:to>
                                    </p:set>
                                    <p:animEffect transition="in" filter="diamond(in)">
                                      <p:cBhvr>
                                        <p:cTn id="22" dur="20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34" grpId="0"/>
      <p:bldP spid="235" grpId="0"/>
      <p:bldP spid="236" grpId="0"/>
      <p:bldP spid="237" grpId="0"/>
      <p:bldP spid="23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0" name="Group 30"/>
          <p:cNvGrpSpPr/>
          <p:nvPr/>
        </p:nvGrpSpPr>
        <p:grpSpPr>
          <a:xfrm>
            <a:off x="6242648" y="2001088"/>
            <a:ext cx="4245516" cy="651971"/>
            <a:chOff x="1315498" y="866306"/>
            <a:chExt cx="3741460" cy="651971"/>
          </a:xfrm>
        </p:grpSpPr>
        <p:sp>
          <p:nvSpPr>
            <p:cNvPr id="21" name="Text Placeholder 3"/>
            <p:cNvSpPr txBox="1"/>
            <p:nvPr/>
          </p:nvSpPr>
          <p:spPr>
            <a:xfrm>
              <a:off x="1315499" y="866306"/>
              <a:ext cx="2522715" cy="307340"/>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algn="l" defTabSz="914400" rtl="0" eaLnBrk="1" fontAlgn="auto" latinLnBrk="0" hangingPunct="1">
                <a:lnSpc>
                  <a:spcPct val="100000"/>
                </a:lnSpc>
                <a:spcBef>
                  <a:spcPct val="20000"/>
                </a:spcBef>
                <a:buClrTx/>
                <a:buSzTx/>
                <a:buFontTx/>
                <a:buNone/>
                <a:defRPr/>
              </a:pPr>
              <a:r>
                <a:rPr lang="zh-CN" altLang="en-US" sz="2000" dirty="0">
                  <a:solidFill>
                    <a:schemeClr val="accent1">
                      <a:lumMod val="75000"/>
                    </a:schemeClr>
                  </a:solidFill>
                  <a:latin typeface="微软雅黑" panose="020B0503020204020204" pitchFamily="34" charset="-122"/>
                  <a:ea typeface="微软雅黑" panose="020B0503020204020204" pitchFamily="34" charset="-122"/>
                  <a:sym typeface="+mn-ea"/>
                </a:rPr>
                <a:t>当时的形势（Situation）</a:t>
              </a:r>
              <a:endParaRPr kumimoji="0" lang="zh-CN" altLang="en-US" sz="2000" i="0" u="none" strike="noStrike" kern="1200" cap="none" spc="0" normalizeH="0" baseline="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2" name="Text Placeholder 3"/>
            <p:cNvSpPr txBox="1"/>
            <p:nvPr/>
          </p:nvSpPr>
          <p:spPr>
            <a:xfrm>
              <a:off x="1315498" y="1272532"/>
              <a:ext cx="3741460" cy="24574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kern="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面临的</a:t>
              </a:r>
              <a:r>
                <a:rPr lang="zh-CN" altLang="en-US" kern="0"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障碍、限制、困难</a:t>
              </a:r>
              <a:endParaRPr lang="zh-CN" altLang="en-US" kern="0" noProof="0" dirty="0">
                <a:ln>
                  <a:noFill/>
                </a:ln>
                <a:solidFill>
                  <a:srgbClr val="FF0000"/>
                </a:solidFill>
                <a:effectLst/>
                <a:uLnTx/>
                <a:uFillTx/>
                <a:latin typeface="微软雅黑" panose="020B0503020204020204" pitchFamily="34" charset="-122"/>
                <a:ea typeface="微软雅黑" panose="020B0503020204020204" pitchFamily="34" charset="-122"/>
                <a:sym typeface="+mn-ea"/>
              </a:endParaRPr>
            </a:p>
          </p:txBody>
        </p:sp>
      </p:grpSp>
      <p:sp>
        <p:nvSpPr>
          <p:cNvPr id="23" name="Text Placeholder 3"/>
          <p:cNvSpPr txBox="1"/>
          <p:nvPr/>
        </p:nvSpPr>
        <p:spPr>
          <a:xfrm>
            <a:off x="5693902" y="1929578"/>
            <a:ext cx="372745" cy="676910"/>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a:ln>
                  <a:noFill/>
                </a:ln>
                <a:solidFill>
                  <a:schemeClr val="accent1">
                    <a:lumMod val="75000"/>
                  </a:schemeClr>
                </a:solidFill>
                <a:effectLst/>
                <a:uLnTx/>
                <a:uFillTx/>
                <a:latin typeface="Impact MT Std" pitchFamily="34" charset="0"/>
              </a:rPr>
              <a:t>S</a:t>
            </a:r>
            <a:endParaRPr kumimoji="0" lang="en-US" sz="4400" b="0" i="0" u="none" strike="noStrike" kern="1200" cap="none" spc="0" normalizeH="0" baseline="0" noProof="0" dirty="0">
              <a:ln>
                <a:noFill/>
              </a:ln>
              <a:solidFill>
                <a:schemeClr val="accent1">
                  <a:lumMod val="75000"/>
                </a:schemeClr>
              </a:solidFill>
              <a:effectLst/>
              <a:uLnTx/>
              <a:uFillTx/>
              <a:latin typeface="Impact MT Std" pitchFamily="34" charset="0"/>
            </a:endParaRPr>
          </a:p>
        </p:txBody>
      </p:sp>
      <p:grpSp>
        <p:nvGrpSpPr>
          <p:cNvPr id="24" name="Group 31"/>
          <p:cNvGrpSpPr/>
          <p:nvPr/>
        </p:nvGrpSpPr>
        <p:grpSpPr>
          <a:xfrm>
            <a:off x="6242370" y="2992054"/>
            <a:ext cx="4235023" cy="651972"/>
            <a:chOff x="1324745" y="1930103"/>
            <a:chExt cx="3732213" cy="651972"/>
          </a:xfrm>
        </p:grpSpPr>
        <p:sp>
          <p:nvSpPr>
            <p:cNvPr id="25" name="Text Placeholder 3"/>
            <p:cNvSpPr txBox="1"/>
            <p:nvPr/>
          </p:nvSpPr>
          <p:spPr>
            <a:xfrm>
              <a:off x="1324745" y="1930103"/>
              <a:ext cx="3319598" cy="307340"/>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000" dirty="0">
                  <a:solidFill>
                    <a:schemeClr val="accent1">
                      <a:lumMod val="75000"/>
                    </a:schemeClr>
                  </a:solidFill>
                  <a:latin typeface="微软雅黑" panose="020B0503020204020204" pitchFamily="34" charset="-122"/>
                  <a:ea typeface="微软雅黑" panose="020B0503020204020204" pitchFamily="34" charset="-122"/>
                  <a:sym typeface="+mn-ea"/>
                </a:rPr>
                <a:t>面临的任务/目标（Task/Target）</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6" name="Text Placeholder 3"/>
            <p:cNvSpPr txBox="1"/>
            <p:nvPr/>
          </p:nvSpPr>
          <p:spPr>
            <a:xfrm>
              <a:off x="1324745" y="2336330"/>
              <a:ext cx="3732213" cy="24574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kern="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你想达到的</a:t>
              </a:r>
              <a:r>
                <a:rPr lang="zh-CN" altLang="en-US" kern="0"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目标</a:t>
              </a:r>
              <a:r>
                <a:rPr lang="zh-CN" altLang="en-US" kern="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：即需要完成的事情</a:t>
              </a:r>
              <a:endParaRPr lang="zh-CN" altLang="en-US" kern="0" noProof="0" dirty="0">
                <a:ln>
                  <a:noFill/>
                </a:ln>
                <a:solidFill>
                  <a:schemeClr val="tx1"/>
                </a:solidFill>
                <a:effectLst/>
                <a:uLnTx/>
                <a:uFillTx/>
                <a:latin typeface="微软雅黑" panose="020B0503020204020204" pitchFamily="34" charset="-122"/>
                <a:ea typeface="微软雅黑" panose="020B0503020204020204" pitchFamily="34" charset="-122"/>
                <a:sym typeface="+mn-ea"/>
              </a:endParaRPr>
            </a:p>
          </p:txBody>
        </p:sp>
      </p:grpSp>
      <p:sp>
        <p:nvSpPr>
          <p:cNvPr id="27" name="Text Placeholder 3"/>
          <p:cNvSpPr txBox="1"/>
          <p:nvPr/>
        </p:nvSpPr>
        <p:spPr>
          <a:xfrm>
            <a:off x="5709272" y="2969761"/>
            <a:ext cx="341630" cy="676910"/>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a:ln>
                  <a:noFill/>
                </a:ln>
                <a:solidFill>
                  <a:schemeClr val="accent1">
                    <a:lumMod val="75000"/>
                  </a:schemeClr>
                </a:solidFill>
                <a:effectLst/>
                <a:uLnTx/>
                <a:uFillTx/>
                <a:latin typeface="Impact MT Std" pitchFamily="34" charset="0"/>
              </a:rPr>
              <a:t>T</a:t>
            </a:r>
            <a:endParaRPr kumimoji="0" lang="en-US" sz="4400" b="0" i="0" u="none" strike="noStrike" kern="1200" cap="none" spc="0" normalizeH="0" baseline="0" noProof="0" dirty="0">
              <a:ln>
                <a:noFill/>
              </a:ln>
              <a:solidFill>
                <a:schemeClr val="accent1">
                  <a:lumMod val="75000"/>
                </a:schemeClr>
              </a:solidFill>
              <a:effectLst/>
              <a:uLnTx/>
              <a:uFillTx/>
              <a:latin typeface="Impact MT Std" pitchFamily="34" charset="0"/>
            </a:endParaRPr>
          </a:p>
        </p:txBody>
      </p:sp>
      <p:grpSp>
        <p:nvGrpSpPr>
          <p:cNvPr id="28" name="Group 32"/>
          <p:cNvGrpSpPr/>
          <p:nvPr/>
        </p:nvGrpSpPr>
        <p:grpSpPr>
          <a:xfrm>
            <a:off x="6241131" y="3945060"/>
            <a:ext cx="5375275" cy="652158"/>
            <a:chOff x="1313830" y="2645861"/>
            <a:chExt cx="3769523" cy="652222"/>
          </a:xfrm>
        </p:grpSpPr>
        <p:sp>
          <p:nvSpPr>
            <p:cNvPr id="29" name="Text Placeholder 3"/>
            <p:cNvSpPr txBox="1"/>
            <p:nvPr/>
          </p:nvSpPr>
          <p:spPr>
            <a:xfrm>
              <a:off x="1313830" y="2645861"/>
              <a:ext cx="3769523" cy="307370"/>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000" dirty="0">
                  <a:solidFill>
                    <a:schemeClr val="accent1">
                      <a:lumMod val="75000"/>
                    </a:schemeClr>
                  </a:solidFill>
                  <a:latin typeface="微软雅黑" panose="020B0503020204020204" pitchFamily="34" charset="-122"/>
                  <a:ea typeface="微软雅黑" panose="020B0503020204020204" pitchFamily="34" charset="-122"/>
                  <a:sym typeface="+mn-ea"/>
                </a:rPr>
                <a:t>采取的行动/态度（Action/Attitude）</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0" name="Text Placeholder 3"/>
            <p:cNvSpPr txBox="1"/>
            <p:nvPr/>
          </p:nvSpPr>
          <p:spPr>
            <a:xfrm>
              <a:off x="1313830" y="3052314"/>
              <a:ext cx="3743128" cy="245769"/>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kern="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你的具体行动步骤：你是如何一步步克服障碍、达成目标的？</a:t>
              </a:r>
              <a:endParaRPr lang="zh-CN" altLang="en-US" kern="0" noProof="0" dirty="0">
                <a:ln>
                  <a:noFill/>
                </a:ln>
                <a:solidFill>
                  <a:schemeClr val="tx1"/>
                </a:solidFill>
                <a:effectLst/>
                <a:uLnTx/>
                <a:uFillTx/>
                <a:latin typeface="微软雅黑" panose="020B0503020204020204" pitchFamily="34" charset="-122"/>
                <a:ea typeface="微软雅黑" panose="020B0503020204020204" pitchFamily="34" charset="-122"/>
                <a:sym typeface="+mn-ea"/>
              </a:endParaRPr>
            </a:p>
          </p:txBody>
        </p:sp>
      </p:grpSp>
      <p:sp>
        <p:nvSpPr>
          <p:cNvPr id="31" name="Text Placeholder 3"/>
          <p:cNvSpPr txBox="1"/>
          <p:nvPr/>
        </p:nvSpPr>
        <p:spPr>
          <a:xfrm>
            <a:off x="5672078" y="4019035"/>
            <a:ext cx="372745" cy="676910"/>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a:ln>
                  <a:noFill/>
                </a:ln>
                <a:solidFill>
                  <a:schemeClr val="accent1">
                    <a:lumMod val="75000"/>
                  </a:schemeClr>
                </a:solidFill>
                <a:effectLst/>
                <a:uLnTx/>
                <a:uFillTx/>
                <a:latin typeface="Impact MT Std" pitchFamily="34" charset="0"/>
              </a:rPr>
              <a:t>A</a:t>
            </a:r>
            <a:endParaRPr kumimoji="0" lang="en-US" sz="4400" b="0" i="0" u="none" strike="noStrike" kern="1200" cap="none" spc="0" normalizeH="0" baseline="0" noProof="0" dirty="0">
              <a:ln>
                <a:noFill/>
              </a:ln>
              <a:solidFill>
                <a:schemeClr val="accent1">
                  <a:lumMod val="75000"/>
                </a:schemeClr>
              </a:solidFill>
              <a:effectLst/>
              <a:uLnTx/>
              <a:uFillTx/>
              <a:latin typeface="Impact MT Std" pitchFamily="34" charset="0"/>
            </a:endParaRPr>
          </a:p>
        </p:txBody>
      </p:sp>
      <p:grpSp>
        <p:nvGrpSpPr>
          <p:cNvPr id="32" name="Group 33"/>
          <p:cNvGrpSpPr/>
          <p:nvPr/>
        </p:nvGrpSpPr>
        <p:grpSpPr>
          <a:xfrm>
            <a:off x="6242401" y="5179518"/>
            <a:ext cx="5765800" cy="913778"/>
            <a:chOff x="1315499" y="3601044"/>
            <a:chExt cx="3741459" cy="726991"/>
          </a:xfrm>
        </p:grpSpPr>
        <p:sp>
          <p:nvSpPr>
            <p:cNvPr id="33" name="Text Placeholder 3"/>
            <p:cNvSpPr txBox="1"/>
            <p:nvPr/>
          </p:nvSpPr>
          <p:spPr>
            <a:xfrm>
              <a:off x="1315499" y="3601044"/>
              <a:ext cx="2320137" cy="24451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zh-CN" altLang="en-US" sz="2000" dirty="0">
                  <a:solidFill>
                    <a:schemeClr val="accent1">
                      <a:lumMod val="75000"/>
                    </a:schemeClr>
                  </a:solidFill>
                  <a:latin typeface="微软雅黑" panose="020B0503020204020204" pitchFamily="34" charset="-122"/>
                  <a:ea typeface="微软雅黑" panose="020B0503020204020204" pitchFamily="34" charset="-122"/>
                  <a:sym typeface="+mn-ea"/>
                </a:rPr>
                <a:t>取得的结果（Results）</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4" name="Text Placeholder 3"/>
            <p:cNvSpPr txBox="1"/>
            <p:nvPr/>
          </p:nvSpPr>
          <p:spPr>
            <a:xfrm>
              <a:off x="1315499" y="3897075"/>
              <a:ext cx="3741459" cy="43096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1" algn="l">
                <a:spcBef>
                  <a:spcPct val="20000"/>
                </a:spcBef>
                <a:defRPr/>
              </a:pPr>
              <a:r>
                <a:rPr lang="zh-CN" altLang="en-US" sz="1600" kern="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对</a:t>
              </a:r>
              <a:r>
                <a:rPr lang="zh-CN" altLang="en-US" sz="1600" kern="0"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结果</a:t>
              </a:r>
              <a:r>
                <a:rPr lang="zh-CN" altLang="en-US" sz="1600" kern="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的描述：你取得了什么成就？</a:t>
              </a:r>
              <a:endParaRPr lang="en-US" altLang="zh-CN" sz="1600" kern="0" noProof="0" dirty="0">
                <a:ln>
                  <a:noFill/>
                </a:ln>
                <a:solidFill>
                  <a:schemeClr val="tx1"/>
                </a:solidFill>
                <a:effectLst/>
                <a:uLnTx/>
                <a:uFillTx/>
                <a:latin typeface="微软雅黑" panose="020B0503020204020204" pitchFamily="34" charset="-122"/>
                <a:ea typeface="微软雅黑" panose="020B0503020204020204" pitchFamily="34" charset="-122"/>
                <a:sym typeface="+mn-ea"/>
              </a:endParaRPr>
            </a:p>
            <a:p>
              <a:pPr marL="0" lvl="1" algn="l">
                <a:spcBef>
                  <a:spcPct val="20000"/>
                </a:spcBef>
                <a:defRPr/>
              </a:pPr>
              <a:r>
                <a:rPr lang="zh-CN" altLang="en-US" sz="1600" kern="0" noProof="0" dirty="0">
                  <a:ln>
                    <a:noFill/>
                  </a:ln>
                  <a:solidFill>
                    <a:srgbClr val="FF0000"/>
                  </a:solidFill>
                  <a:effectLst/>
                  <a:uLnTx/>
                  <a:uFillTx/>
                  <a:latin typeface="微软雅黑" panose="020B0503020204020204" pitchFamily="34" charset="-122"/>
                  <a:ea typeface="微软雅黑" panose="020B0503020204020204" pitchFamily="34" charset="-122"/>
                  <a:sym typeface="+mn-ea"/>
                </a:rPr>
                <a:t>量化评估</a:t>
              </a:r>
              <a:r>
                <a:rPr lang="zh-CN" altLang="en-US" sz="1600" kern="0" noProof="0" dirty="0">
                  <a:ln>
                    <a:noFill/>
                  </a:ln>
                  <a:effectLst/>
                  <a:uLnTx/>
                  <a:uFillTx/>
                  <a:latin typeface="微软雅黑" panose="020B0503020204020204" pitchFamily="34" charset="-122"/>
                  <a:ea typeface="微软雅黑" panose="020B0503020204020204" pitchFamily="34" charset="-122"/>
                  <a:sym typeface="+mn-ea"/>
                </a:rPr>
                <a:t>：可以证明你成就的任何衡量方法或数量</a:t>
              </a:r>
              <a:endParaRPr lang="zh-CN" altLang="en-US" sz="1600" kern="0" noProof="0" dirty="0">
                <a:ln>
                  <a:noFill/>
                </a:ln>
                <a:solidFill>
                  <a:schemeClr val="tx1">
                    <a:lumMod val="50000"/>
                    <a:lumOff val="50000"/>
                  </a:schemeClr>
                </a:solidFill>
                <a:effectLst/>
                <a:uLnTx/>
                <a:uFillTx/>
                <a:latin typeface="微软雅黑" panose="020B0503020204020204" pitchFamily="34" charset="-122"/>
                <a:ea typeface="微软雅黑" panose="020B0503020204020204" pitchFamily="34" charset="-122"/>
                <a:sym typeface="+mn-ea"/>
              </a:endParaRPr>
            </a:p>
          </p:txBody>
        </p:sp>
      </p:grpSp>
      <p:sp>
        <p:nvSpPr>
          <p:cNvPr id="35" name="Text Placeholder 3"/>
          <p:cNvSpPr txBox="1"/>
          <p:nvPr/>
        </p:nvSpPr>
        <p:spPr>
          <a:xfrm>
            <a:off x="5658189" y="4978030"/>
            <a:ext cx="403860" cy="676910"/>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4400" b="0" i="0" u="none" strike="noStrike" kern="1200" cap="none" spc="0" normalizeH="0" baseline="0" noProof="0" dirty="0">
                <a:ln>
                  <a:noFill/>
                </a:ln>
                <a:solidFill>
                  <a:schemeClr val="accent1">
                    <a:lumMod val="75000"/>
                  </a:schemeClr>
                </a:solidFill>
                <a:effectLst/>
                <a:uLnTx/>
                <a:uFillTx/>
                <a:latin typeface="Impact MT Std" pitchFamily="34" charset="0"/>
              </a:rPr>
              <a:t>R</a:t>
            </a:r>
            <a:endParaRPr kumimoji="0" lang="en-US" sz="4400" b="0" i="0" u="none" strike="noStrike" kern="1200" cap="none" spc="0" normalizeH="0" baseline="0" noProof="0" dirty="0">
              <a:ln>
                <a:noFill/>
              </a:ln>
              <a:solidFill>
                <a:schemeClr val="accent1">
                  <a:lumMod val="75000"/>
                </a:schemeClr>
              </a:solidFill>
              <a:effectLst/>
              <a:uLnTx/>
              <a:uFillTx/>
              <a:latin typeface="Impact MT Std" pitchFamily="34" charset="0"/>
            </a:endParaRPr>
          </a:p>
        </p:txBody>
      </p:sp>
      <p:sp>
        <p:nvSpPr>
          <p:cNvPr id="49" name="六边形 48"/>
          <p:cNvSpPr/>
          <p:nvPr/>
        </p:nvSpPr>
        <p:spPr>
          <a:xfrm>
            <a:off x="1342678" y="890143"/>
            <a:ext cx="2721610" cy="666115"/>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1587788" y="993013"/>
            <a:ext cx="2316480" cy="460375"/>
          </a:xfrm>
          <a:prstGeom prst="rect">
            <a:avLst/>
          </a:prstGeom>
          <a:noFill/>
        </p:spPr>
        <p:txBody>
          <a:bodyPr wrap="none" rtlCol="0" anchor="t">
            <a:spAutoFit/>
          </a:bodyPr>
          <a:lstStyle/>
          <a:p>
            <a:r>
              <a:rPr lang="zh-CN" altLang="en-US" sz="2400" dirty="0">
                <a:solidFill>
                  <a:schemeClr val="bg1"/>
                </a:solidFill>
                <a:latin typeface="微软雅黑" panose="020B0503020204020204" pitchFamily="34" charset="-122"/>
                <a:ea typeface="微软雅黑" panose="020B0503020204020204" pitchFamily="34" charset="-122"/>
                <a:sym typeface="+mn-ea"/>
              </a:rPr>
              <a:t>能力与成就故事</a:t>
            </a:r>
            <a:endParaRPr lang="zh-CN" altLang="en-US" sz="2400" dirty="0">
              <a:solidFill>
                <a:schemeClr val="bg1"/>
              </a:solidFill>
              <a:latin typeface="微软雅黑" panose="020B0503020204020204" pitchFamily="34" charset="-122"/>
              <a:ea typeface="微软雅黑" panose="020B0503020204020204" pitchFamily="34" charset="-122"/>
              <a:sym typeface="+mn-ea"/>
            </a:endParaRPr>
          </a:p>
        </p:txBody>
      </p:sp>
      <p:sp>
        <p:nvSpPr>
          <p:cNvPr id="37" name="文本框 36"/>
          <p:cNvSpPr txBox="1"/>
          <p:nvPr/>
        </p:nvSpPr>
        <p:spPr>
          <a:xfrm>
            <a:off x="5981863" y="941522"/>
            <a:ext cx="4376519" cy="523220"/>
          </a:xfrm>
          <a:prstGeom prst="rect">
            <a:avLst/>
          </a:prstGeom>
          <a:noFill/>
        </p:spPr>
        <p:txBody>
          <a:bodyPr wrap="none" rtlCol="0" anchor="t">
            <a:spAutoFit/>
          </a:bodyPr>
          <a:lstStyle/>
          <a:p>
            <a:pPr marR="0" defTabSz="914400" eaLnBrk="0" fontAlgn="auto" latinLnBrk="1" hangingPunct="0">
              <a:spcBef>
                <a:spcPts val="0"/>
              </a:spcBef>
              <a:spcAft>
                <a:spcPts val="0"/>
              </a:spcAft>
              <a:buClrTx/>
              <a:buSzTx/>
              <a:buFontTx/>
              <a:defRPr/>
            </a:pPr>
            <a:r>
              <a:rPr lang="zh-CN" altLang="en-US" sz="2800" b="1" kern="0" noProof="0" dirty="0">
                <a:latin typeface="微软雅黑" panose="020B0503020204020204" pitchFamily="34" charset="-122"/>
                <a:ea typeface="微软雅黑" panose="020B0503020204020204" pitchFamily="34" charset="-122"/>
                <a:cs typeface="+mj-cs"/>
                <a:sym typeface="+mn-ea"/>
              </a:rPr>
              <a:t>用</a:t>
            </a:r>
            <a:r>
              <a:rPr lang="en-US" altLang="zh-CN" sz="2800" b="1" kern="0" noProof="0" dirty="0">
                <a:solidFill>
                  <a:srgbClr val="FF0000"/>
                </a:solidFill>
                <a:latin typeface="微软雅黑" panose="020B0503020204020204" pitchFamily="34" charset="-122"/>
                <a:ea typeface="微软雅黑" panose="020B0503020204020204" pitchFamily="34" charset="-122"/>
                <a:cs typeface="+mj-cs"/>
                <a:sym typeface="+mn-ea"/>
              </a:rPr>
              <a:t>STAR</a:t>
            </a:r>
            <a:r>
              <a:rPr lang="zh-CN" altLang="en-US" sz="2800" b="1" kern="0" noProof="0" dirty="0">
                <a:latin typeface="微软雅黑" panose="020B0503020204020204" pitchFamily="34" charset="-122"/>
                <a:ea typeface="微软雅黑" panose="020B0503020204020204" pitchFamily="34" charset="-122"/>
                <a:cs typeface="+mj-cs"/>
                <a:sym typeface="+mn-ea"/>
              </a:rPr>
              <a:t>法来撰写成就故事</a:t>
            </a:r>
            <a:endParaRPr lang="zh-CN" altLang="en-US" sz="2800" dirty="0"/>
          </a:p>
        </p:txBody>
      </p:sp>
      <p:sp>
        <p:nvSpPr>
          <p:cNvPr id="38" name="Text Placeholder 3"/>
          <p:cNvSpPr txBox="1"/>
          <p:nvPr/>
        </p:nvSpPr>
        <p:spPr>
          <a:xfrm>
            <a:off x="579120" y="5580063"/>
            <a:ext cx="4747895" cy="59944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algn="l">
              <a:lnSpc>
                <a:spcPct val="130000"/>
              </a:lnSpc>
              <a:spcBef>
                <a:spcPct val="20000"/>
              </a:spcBef>
              <a:buClrTx/>
              <a:buSzTx/>
              <a:buFontTx/>
              <a:defRPr/>
            </a:pPr>
            <a:r>
              <a:rPr lang="zh-CN" altLang="en-US" sz="1400" dirty="0">
                <a:solidFill>
                  <a:schemeClr val="accent1">
                    <a:lumMod val="75000"/>
                  </a:schemeClr>
                </a:solidFill>
                <a:latin typeface="微软雅黑" panose="020B0503020204020204" pitchFamily="34" charset="-122"/>
                <a:ea typeface="微软雅黑" panose="020B0503020204020204" pitchFamily="34" charset="-122"/>
                <a:sym typeface="+mn-ea"/>
              </a:rPr>
              <a:t>通过成就故事分析其中所反映出的个人技能，并在今后的生活实践中不断观察反思、有意识地培养自己所欠缺的技能</a:t>
            </a:r>
            <a:r>
              <a:rPr lang="zh-CN" altLang="en-US" dirty="0">
                <a:solidFill>
                  <a:schemeClr val="accent1">
                    <a:lumMod val="75000"/>
                  </a:schemeClr>
                </a:solidFill>
                <a:latin typeface="微软雅黑" panose="020B0503020204020204" pitchFamily="34" charset="-122"/>
                <a:ea typeface="微软雅黑" panose="020B0503020204020204" pitchFamily="34" charset="-122"/>
                <a:sym typeface="+mn-ea"/>
              </a:rPr>
              <a:t>。</a:t>
            </a:r>
            <a:endParaRPr lang="zh-CN" altLang="en-US" dirty="0">
              <a:solidFill>
                <a:schemeClr val="accent1">
                  <a:lumMod val="75000"/>
                </a:schemeClr>
              </a:solidFill>
              <a:latin typeface="微软雅黑" panose="020B0503020204020204" pitchFamily="34" charset="-122"/>
              <a:ea typeface="微软雅黑" panose="020B0503020204020204" pitchFamily="34" charset="-122"/>
              <a:sym typeface="+mn-ea"/>
            </a:endParaRPr>
          </a:p>
        </p:txBody>
      </p:sp>
      <p:sp>
        <p:nvSpPr>
          <p:cNvPr id="39" name="文本框 9"/>
          <p:cNvSpPr txBox="1"/>
          <p:nvPr/>
        </p:nvSpPr>
        <p:spPr>
          <a:xfrm>
            <a:off x="982345" y="188595"/>
            <a:ext cx="2765425"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自我认知：能力</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42" name="直接连接符 41"/>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46" name="Slide Number Placeholder 5"/>
          <p:cNvSpPr>
            <a:spLocks noGrp="1"/>
          </p:cNvSpPr>
          <p:nvPr>
            <p:ph type="sldNum" sz="quarter" idx="12"/>
          </p:nvPr>
        </p:nvSpPr>
        <p:spPr>
          <a:xfrm>
            <a:off x="9401035" y="6334298"/>
            <a:ext cx="2742843" cy="365125"/>
          </a:xfrm>
        </p:spPr>
        <p:txBody>
          <a:bodyPr/>
          <a:lstStyle>
            <a:lvl1pPr>
              <a:defRPr sz="2400">
                <a:solidFill>
                  <a:schemeClr val="bg1"/>
                </a:solidFill>
              </a:defRPr>
            </a:lvl1pPr>
          </a:lstStyle>
          <a:p>
            <a:fld id="{4EDFC277-0F5F-4CFE-A345-BA92287D4929}" type="slidenum">
              <a:rPr lang="zh-CN" altLang="en-US" smtClean="0"/>
            </a:fld>
            <a:endParaRPr lang="zh-CN" altLang="en-US" dirty="0"/>
          </a:p>
        </p:txBody>
      </p:sp>
      <p:grpSp>
        <p:nvGrpSpPr>
          <p:cNvPr id="4" name="组合 3"/>
          <p:cNvGrpSpPr/>
          <p:nvPr/>
        </p:nvGrpSpPr>
        <p:grpSpPr>
          <a:xfrm>
            <a:off x="1503045" y="2129155"/>
            <a:ext cx="2400300" cy="2784475"/>
            <a:chOff x="13079" y="3146"/>
            <a:chExt cx="3780" cy="4385"/>
          </a:xfrm>
        </p:grpSpPr>
        <p:sp>
          <p:nvSpPr>
            <p:cNvPr id="2" name="圆角矩形 1"/>
            <p:cNvSpPr/>
            <p:nvPr/>
          </p:nvSpPr>
          <p:spPr>
            <a:xfrm>
              <a:off x="13175" y="4178"/>
              <a:ext cx="3685" cy="283"/>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 name="圆角矩形 2"/>
            <p:cNvSpPr/>
            <p:nvPr/>
          </p:nvSpPr>
          <p:spPr>
            <a:xfrm>
              <a:off x="13175" y="6238"/>
              <a:ext cx="3685" cy="283"/>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 name="圆角矩形 4"/>
            <p:cNvSpPr/>
            <p:nvPr/>
          </p:nvSpPr>
          <p:spPr>
            <a:xfrm>
              <a:off x="13175" y="7249"/>
              <a:ext cx="3685" cy="283"/>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圆角矩形 5"/>
            <p:cNvSpPr/>
            <p:nvPr/>
          </p:nvSpPr>
          <p:spPr>
            <a:xfrm>
              <a:off x="13175" y="5227"/>
              <a:ext cx="3685" cy="283"/>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圆角矩形 6"/>
            <p:cNvSpPr/>
            <p:nvPr/>
          </p:nvSpPr>
          <p:spPr>
            <a:xfrm>
              <a:off x="13175" y="4178"/>
              <a:ext cx="3231" cy="283"/>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圆角矩形 7"/>
            <p:cNvSpPr/>
            <p:nvPr/>
          </p:nvSpPr>
          <p:spPr>
            <a:xfrm>
              <a:off x="13175" y="5227"/>
              <a:ext cx="2891" cy="283"/>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圆角矩形 8"/>
            <p:cNvSpPr/>
            <p:nvPr/>
          </p:nvSpPr>
          <p:spPr>
            <a:xfrm>
              <a:off x="13175" y="6238"/>
              <a:ext cx="1871" cy="283"/>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圆角矩形 39"/>
            <p:cNvSpPr/>
            <p:nvPr/>
          </p:nvSpPr>
          <p:spPr>
            <a:xfrm>
              <a:off x="13175" y="7249"/>
              <a:ext cx="3005" cy="283"/>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7" name="TextBox 43"/>
            <p:cNvSpPr txBox="1"/>
            <p:nvPr/>
          </p:nvSpPr>
          <p:spPr>
            <a:xfrm>
              <a:off x="13175" y="3740"/>
              <a:ext cx="1474" cy="485"/>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学习能力</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8" name="TextBox 44"/>
            <p:cNvSpPr txBox="1"/>
            <p:nvPr/>
          </p:nvSpPr>
          <p:spPr>
            <a:xfrm>
              <a:off x="13175" y="4764"/>
              <a:ext cx="1928" cy="485"/>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团队协作</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0" name="TextBox 45"/>
            <p:cNvSpPr txBox="1"/>
            <p:nvPr/>
          </p:nvSpPr>
          <p:spPr>
            <a:xfrm>
              <a:off x="13175" y="5785"/>
              <a:ext cx="2155" cy="485"/>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软件操作</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1" name="TextBox 46"/>
            <p:cNvSpPr txBox="1"/>
            <p:nvPr/>
          </p:nvSpPr>
          <p:spPr>
            <a:xfrm>
              <a:off x="13175" y="6806"/>
              <a:ext cx="1928" cy="485"/>
            </a:xfrm>
            <a:prstGeom prst="rect">
              <a:avLst/>
            </a:prstGeom>
            <a:noFill/>
          </p:spPr>
          <p:txBody>
            <a:bodyPr wrap="square" rtlCol="0">
              <a:spAutoFit/>
            </a:body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运营实践</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2" name="文本框 7"/>
            <p:cNvSpPr txBox="1">
              <a:spLocks noChangeArrowheads="1"/>
            </p:cNvSpPr>
            <p:nvPr/>
          </p:nvSpPr>
          <p:spPr bwMode="auto">
            <a:xfrm>
              <a:off x="13079" y="3146"/>
              <a:ext cx="2987" cy="607"/>
            </a:xfrm>
            <a:prstGeom prst="rect">
              <a:avLst/>
            </a:prstGeom>
            <a:noFill/>
            <a:ln>
              <a:noFill/>
            </a:ln>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r>
                <a:rPr lang="zh-CN" altLang="en-US" sz="2000" dirty="0">
                  <a:solidFill>
                    <a:schemeClr val="accent1">
                      <a:lumMod val="75000"/>
                    </a:schemeClr>
                  </a:solidFill>
                  <a:latin typeface="微软雅黑" panose="020B0503020204020204" pitchFamily="34" charset="-122"/>
                </a:rPr>
                <a:t>我的能力</a:t>
              </a:r>
              <a:endParaRPr lang="en-US" altLang="zh-CN" sz="2000" dirty="0">
                <a:solidFill>
                  <a:schemeClr val="accent1">
                    <a:lumMod val="75000"/>
                  </a:schemeClr>
                </a:solidFill>
                <a:latin typeface="微软雅黑" panose="020B0503020204020204" pitchFamily="34" charset="-122"/>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内容占位符 7"/>
          <p:cNvGraphicFramePr>
            <a:graphicFrameLocks noGrp="1"/>
          </p:cNvGraphicFramePr>
          <p:nvPr>
            <p:ph idx="1"/>
          </p:nvPr>
        </p:nvGraphicFramePr>
        <p:xfrm>
          <a:off x="5146064" y="1960199"/>
          <a:ext cx="6207677" cy="3743013"/>
        </p:xfrm>
        <a:graphic>
          <a:graphicData uri="http://schemas.openxmlformats.org/drawingml/2006/chart">
            <c:chart xmlns:c="http://schemas.openxmlformats.org/drawingml/2006/chart" xmlns:r="http://schemas.openxmlformats.org/officeDocument/2006/relationships" r:id="rId1"/>
          </a:graphicData>
        </a:graphic>
      </p:graphicFrame>
      <p:sp>
        <p:nvSpPr>
          <p:cNvPr id="31747" name="TextBox 5"/>
          <p:cNvSpPr txBox="1"/>
          <p:nvPr/>
        </p:nvSpPr>
        <p:spPr>
          <a:xfrm>
            <a:off x="6095206" y="1999119"/>
            <a:ext cx="6687185" cy="368300"/>
          </a:xfrm>
          <a:prstGeom prst="rect">
            <a:avLst/>
          </a:prstGeom>
          <a:noFill/>
          <a:ln w="9525">
            <a:noFill/>
          </a:ln>
        </p:spPr>
        <p:txBody>
          <a:bodyPr wrap="square">
            <a:spAutoFit/>
          </a:bodyPr>
          <a:lstStyle/>
          <a:p>
            <a:r>
              <a:rPr lang="zh-CN" altLang="en-US" b="1" dirty="0">
                <a:solidFill>
                  <a:schemeClr val="tx2"/>
                </a:solidFill>
                <a:latin typeface="Arial" panose="020B0604020202020204" pitchFamily="34" charset="0"/>
              </a:rPr>
              <a:t>校园招聘中企业关注的候选人素质项 </a:t>
            </a:r>
            <a:r>
              <a:rPr lang="en-US" altLang="zh-CN" b="1" dirty="0">
                <a:solidFill>
                  <a:schemeClr val="tx2"/>
                </a:solidFill>
                <a:latin typeface="Arial" panose="020B0604020202020204" pitchFamily="34" charset="0"/>
              </a:rPr>
              <a:t>Top10</a:t>
            </a:r>
            <a:endParaRPr lang="zh-CN" altLang="en-US" b="1" dirty="0">
              <a:solidFill>
                <a:schemeClr val="tx2"/>
              </a:solidFill>
              <a:latin typeface="Arial" panose="020B0604020202020204" pitchFamily="34" charset="0"/>
            </a:endParaRPr>
          </a:p>
        </p:txBody>
      </p:sp>
      <p:sp>
        <p:nvSpPr>
          <p:cNvPr id="3" name="文本框 2"/>
          <p:cNvSpPr txBox="1"/>
          <p:nvPr/>
        </p:nvSpPr>
        <p:spPr>
          <a:xfrm>
            <a:off x="561677" y="2326808"/>
            <a:ext cx="4381401" cy="1754326"/>
          </a:xfrm>
          <a:prstGeom prst="rect">
            <a:avLst/>
          </a:prstGeom>
          <a:noFill/>
        </p:spPr>
        <p:txBody>
          <a:bodyPr wrap="square" rtlCol="0" anchor="t">
            <a:spAutoFit/>
          </a:bodyPr>
          <a:lstStyle/>
          <a:p>
            <a:pPr marL="0" indent="0">
              <a:lnSpc>
                <a:spcPct val="120000"/>
              </a:lnSpc>
              <a:buNone/>
            </a:pPr>
            <a:r>
              <a:rPr lang="zh-CN" altLang="en-US" b="1" dirty="0">
                <a:latin typeface="微软雅黑" panose="020B0503020204020204" pitchFamily="34" charset="-122"/>
                <a:ea typeface="微软雅黑" panose="020B0503020204020204" pitchFamily="34" charset="-122"/>
                <a:sym typeface="+mn-ea"/>
              </a:rPr>
              <a:t>“对待工作的态度</a:t>
            </a:r>
            <a:r>
              <a:rPr lang="zh-CN" altLang="en-US" b="1" dirty="0">
                <a:solidFill>
                  <a:srgbClr val="FF0000"/>
                </a:solidFill>
                <a:latin typeface="微软雅黑" panose="020B0503020204020204" pitchFamily="34" charset="-122"/>
                <a:ea typeface="微软雅黑" panose="020B0503020204020204" pitchFamily="34" charset="-122"/>
                <a:sym typeface="+mn-ea"/>
              </a:rPr>
              <a:t>认真负责</a:t>
            </a:r>
            <a:r>
              <a:rPr lang="zh-CN" altLang="en-US" b="1" dirty="0">
                <a:latin typeface="微软雅黑" panose="020B0503020204020204" pitchFamily="34" charset="-122"/>
                <a:ea typeface="微软雅黑" panose="020B0503020204020204" pitchFamily="34" charset="-122"/>
                <a:sym typeface="+mn-ea"/>
              </a:rPr>
              <a:t>，愿意</a:t>
            </a:r>
            <a:r>
              <a:rPr lang="zh-CN" altLang="en-US" b="1" dirty="0">
                <a:solidFill>
                  <a:srgbClr val="FF0000"/>
                </a:solidFill>
                <a:latin typeface="微软雅黑" panose="020B0503020204020204" pitchFamily="34" charset="-122"/>
                <a:ea typeface="微软雅黑" panose="020B0503020204020204" pitchFamily="34" charset="-122"/>
                <a:sym typeface="+mn-ea"/>
              </a:rPr>
              <a:t>与他人合作</a:t>
            </a:r>
            <a:r>
              <a:rPr lang="zh-CN" altLang="en-US" b="1" dirty="0" smtClean="0">
                <a:latin typeface="微软雅黑" panose="020B0503020204020204" pitchFamily="34" charset="-122"/>
                <a:ea typeface="微软雅黑" panose="020B0503020204020204" pitchFamily="34" charset="-122"/>
                <a:sym typeface="+mn-ea"/>
              </a:rPr>
              <a:t>完成工作</a:t>
            </a:r>
            <a:r>
              <a:rPr lang="zh-CN" altLang="en-US" b="1" dirty="0">
                <a:latin typeface="微软雅黑" panose="020B0503020204020204" pitchFamily="34" charset="-122"/>
                <a:ea typeface="微软雅黑" panose="020B0503020204020204" pitchFamily="34" charset="-122"/>
                <a:sym typeface="+mn-ea"/>
              </a:rPr>
              <a:t>，具备良好的</a:t>
            </a:r>
            <a:r>
              <a:rPr lang="zh-CN" altLang="en-US" b="1" dirty="0">
                <a:solidFill>
                  <a:srgbClr val="FF0000"/>
                </a:solidFill>
                <a:latin typeface="微软雅黑" panose="020B0503020204020204" pitchFamily="34" charset="-122"/>
                <a:ea typeface="微软雅黑" panose="020B0503020204020204" pitchFamily="34" charset="-122"/>
                <a:sym typeface="+mn-ea"/>
              </a:rPr>
              <a:t>学习习惯和学习能力</a:t>
            </a:r>
            <a:r>
              <a:rPr lang="zh-CN" altLang="en-US" b="1" dirty="0">
                <a:latin typeface="微软雅黑" panose="020B0503020204020204" pitchFamily="34" charset="-122"/>
                <a:ea typeface="微软雅黑" panose="020B0503020204020204" pitchFamily="34" charset="-122"/>
                <a:sym typeface="+mn-ea"/>
              </a:rPr>
              <a:t>，</a:t>
            </a:r>
            <a:r>
              <a:rPr lang="zh-CN" altLang="en-US" b="1" dirty="0">
                <a:solidFill>
                  <a:srgbClr val="FF0000"/>
                </a:solidFill>
                <a:latin typeface="微软雅黑" panose="020B0503020204020204" pitchFamily="34" charset="-122"/>
                <a:ea typeface="微软雅黑" panose="020B0503020204020204" pitchFamily="34" charset="-122"/>
                <a:sym typeface="+mn-ea"/>
              </a:rPr>
              <a:t>遇到困难不退缩</a:t>
            </a:r>
            <a:r>
              <a:rPr lang="zh-CN" altLang="en-US" b="1" dirty="0">
                <a:latin typeface="微软雅黑" panose="020B0503020204020204" pitchFamily="34" charset="-122"/>
                <a:ea typeface="微软雅黑" panose="020B0503020204020204" pitchFamily="34" charset="-122"/>
                <a:sym typeface="+mn-ea"/>
              </a:rPr>
              <a:t>”</a:t>
            </a:r>
            <a:endParaRPr lang="zh-CN" altLang="en-US" b="1" dirty="0">
              <a:latin typeface="微软雅黑" panose="020B0503020204020204" pitchFamily="34" charset="-122"/>
              <a:ea typeface="微软雅黑" panose="020B0503020204020204" pitchFamily="34" charset="-122"/>
            </a:endParaRPr>
          </a:p>
          <a:p>
            <a:pPr marL="0" indent="0">
              <a:lnSpc>
                <a:spcPct val="120000"/>
              </a:lnSpc>
              <a:buNone/>
            </a:pPr>
            <a:endParaRPr lang="zh-CN" altLang="en-US" b="1" dirty="0">
              <a:latin typeface="微软雅黑" panose="020B0503020204020204" pitchFamily="34" charset="-122"/>
              <a:ea typeface="微软雅黑" panose="020B0503020204020204" pitchFamily="34" charset="-122"/>
            </a:endParaRPr>
          </a:p>
          <a:p>
            <a:pPr marL="0" indent="0">
              <a:lnSpc>
                <a:spcPct val="120000"/>
              </a:lnSpc>
              <a:buNone/>
            </a:pPr>
            <a:r>
              <a:rPr lang="zh-CN" altLang="en-US" b="1" dirty="0">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b="1" dirty="0">
                <a:latin typeface="微软雅黑" panose="020B0503020204020204" pitchFamily="34" charset="-122"/>
                <a:ea typeface="微软雅黑" panose="020B0503020204020204" pitchFamily="34" charset="-122"/>
                <a:sym typeface="+mn-ea"/>
              </a:rPr>
              <a:t>这大概是企业对毕业生最朴素的期待</a:t>
            </a:r>
            <a:endParaRPr lang="zh-CN" altLang="en-US" b="1" dirty="0">
              <a:latin typeface="微软雅黑" panose="020B0503020204020204" pitchFamily="34" charset="-122"/>
              <a:ea typeface="微软雅黑" panose="020B0503020204020204" pitchFamily="34" charset="-122"/>
              <a:sym typeface="+mn-ea"/>
            </a:endParaRPr>
          </a:p>
        </p:txBody>
      </p:sp>
      <p:sp>
        <p:nvSpPr>
          <p:cNvPr id="8" name="文本框 9"/>
          <p:cNvSpPr txBox="1"/>
          <p:nvPr/>
        </p:nvSpPr>
        <p:spPr>
          <a:xfrm>
            <a:off x="982345" y="188595"/>
            <a:ext cx="3117215" cy="80708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自我认知</a:t>
            </a:r>
            <a:r>
              <a:rPr lang="zh-CN" altLang="en-US" sz="2400" dirty="0">
                <a:solidFill>
                  <a:schemeClr val="accent1">
                    <a:lumMod val="75000"/>
                  </a:schemeClr>
                </a:solidFill>
                <a:latin typeface="微软雅黑" panose="020B0503020204020204" pitchFamily="34" charset="-122"/>
                <a:ea typeface="微软雅黑" panose="020B0503020204020204" pitchFamily="34" charset="-122"/>
                <a:sym typeface="+mn-ea"/>
              </a:rPr>
              <a:t>：能力</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a:p>
            <a:pPr marL="0" lvl="1"/>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0" name="六边形 9"/>
          <p:cNvSpPr/>
          <p:nvPr/>
        </p:nvSpPr>
        <p:spPr>
          <a:xfrm>
            <a:off x="2710830" y="911439"/>
            <a:ext cx="7106060" cy="697534"/>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859834" y="995740"/>
            <a:ext cx="3027680" cy="521970"/>
          </a:xfrm>
          <a:prstGeom prst="rect">
            <a:avLst/>
          </a:prstGeom>
          <a:noFill/>
        </p:spPr>
        <p:txBody>
          <a:bodyPr wrap="none" rtlCol="0" anchor="t">
            <a:spAutoFit/>
          </a:bodyPr>
          <a:lstStyle/>
          <a:p>
            <a:pPr algn="ctr"/>
            <a:r>
              <a:rPr lang="zh-CN" altLang="en-US" sz="2800">
                <a:solidFill>
                  <a:schemeClr val="bg1"/>
                </a:solidFill>
                <a:latin typeface="微软雅黑" panose="020B0503020204020204" pitchFamily="34" charset="-122"/>
                <a:ea typeface="微软雅黑" panose="020B0503020204020204" pitchFamily="34" charset="-122"/>
                <a:sym typeface="+mn-ea"/>
              </a:rPr>
              <a:t>企业最看重的特质</a:t>
            </a:r>
            <a:endParaRPr lang="zh-CN" altLang="en-US" sz="2800" dirty="0">
              <a:solidFill>
                <a:schemeClr val="bg1"/>
              </a:solidFill>
              <a:latin typeface="微软雅黑" panose="020B0503020204020204" pitchFamily="34" charset="-122"/>
              <a:ea typeface="微软雅黑" panose="020B0503020204020204" pitchFamily="34" charset="-122"/>
              <a:sym typeface="+mn-ea"/>
            </a:endParaRPr>
          </a:p>
        </p:txBody>
      </p:sp>
      <p:sp>
        <p:nvSpPr>
          <p:cNvPr id="7" name="矩形 6"/>
          <p:cNvSpPr/>
          <p:nvPr/>
        </p:nvSpPr>
        <p:spPr>
          <a:xfrm>
            <a:off x="5087094" y="1862883"/>
            <a:ext cx="6552728" cy="3872531"/>
          </a:xfrm>
          <a:prstGeom prst="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22" name="直接连接符 21"/>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26" name="Slide Number Placeholder 5"/>
          <p:cNvSpPr>
            <a:spLocks noGrp="1"/>
          </p:cNvSpPr>
          <p:nvPr>
            <p:ph type="sldNum" sz="quarter" idx="12"/>
          </p:nvPr>
        </p:nvSpPr>
        <p:spPr>
          <a:xfrm>
            <a:off x="9401035" y="6334298"/>
            <a:ext cx="2742843" cy="365125"/>
          </a:xfrm>
        </p:spPr>
        <p:txBody>
          <a:bodyPr/>
          <a:lstStyle>
            <a:lvl1pPr>
              <a:defRPr sz="2400">
                <a:solidFill>
                  <a:schemeClr val="bg1"/>
                </a:solidFill>
              </a:defRPr>
            </a:lvl1pPr>
          </a:lstStyle>
          <a:p>
            <a:fld id="{4EDFC277-0F5F-4CFE-A345-BA92287D4929}" type="slidenum">
              <a:rPr lang="zh-CN" altLang="en-US" smtClean="0"/>
            </a:fld>
            <a:endParaRPr lang="zh-CN" altLang="en-US" dirty="0"/>
          </a:p>
        </p:txBody>
      </p:sp>
      <p:sp>
        <p:nvSpPr>
          <p:cNvPr id="2" name="文本框 1"/>
          <p:cNvSpPr txBox="1"/>
          <p:nvPr/>
        </p:nvSpPr>
        <p:spPr>
          <a:xfrm>
            <a:off x="6052167" y="5271477"/>
            <a:ext cx="4884671" cy="369332"/>
          </a:xfrm>
          <a:prstGeom prst="rect">
            <a:avLst/>
          </a:prstGeom>
          <a:noFill/>
        </p:spPr>
        <p:txBody>
          <a:bodyPr wrap="none" rtlCol="0" anchor="t">
            <a:spAutoFit/>
          </a:bodyPr>
          <a:lstStyle/>
          <a:p>
            <a:r>
              <a:rPr lang="en-US" altLang="zh-CN" b="1" dirty="0" smtClean="0">
                <a:solidFill>
                  <a:schemeClr val="tx1"/>
                </a:solidFill>
                <a:sym typeface="+mn-ea"/>
              </a:rPr>
              <a:t>2019-2020</a:t>
            </a:r>
            <a:r>
              <a:rPr lang="zh-CN" altLang="en-US" b="1" dirty="0" smtClean="0">
                <a:solidFill>
                  <a:schemeClr val="tx1"/>
                </a:solidFill>
                <a:sym typeface="+mn-ea"/>
              </a:rPr>
              <a:t>中国企业</a:t>
            </a:r>
            <a:r>
              <a:rPr lang="zh-CN" altLang="en-US" b="1" dirty="0">
                <a:sym typeface="+mn-ea"/>
              </a:rPr>
              <a:t>校园</a:t>
            </a:r>
            <a:r>
              <a:rPr lang="zh-CN" altLang="en-US" b="1" dirty="0" smtClean="0">
                <a:solidFill>
                  <a:schemeClr val="tx1"/>
                </a:solidFill>
                <a:sym typeface="+mn-ea"/>
              </a:rPr>
              <a:t>招聘</a:t>
            </a:r>
            <a:r>
              <a:rPr lang="zh-CN" altLang="en-US" b="1" dirty="0">
                <a:solidFill>
                  <a:schemeClr val="tx1"/>
                </a:solidFill>
                <a:sym typeface="+mn-ea"/>
              </a:rPr>
              <a:t>趋势报告（北森）</a:t>
            </a:r>
            <a:endParaRPr lang="zh-CN" altLang="en-US" b="1" dirty="0">
              <a:solidFill>
                <a:schemeClr val="tx1"/>
              </a:solidFill>
              <a:sym typeface="+mn-ea"/>
            </a:endParaRPr>
          </a:p>
        </p:txBody>
      </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3522" t="22314" r="4225"/>
          <a:stretch>
            <a:fillRect/>
          </a:stretch>
        </p:blipFill>
        <p:spPr>
          <a:xfrm>
            <a:off x="5146064" y="2648266"/>
            <a:ext cx="6421750" cy="256080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内容占位符 9" descr="50da81cb39dbb6fd8ac4d0310a24ab18972b370d"/>
          <p:cNvPicPr>
            <a:picLocks noGrp="1" noChangeAspect="1"/>
          </p:cNvPicPr>
          <p:nvPr/>
        </p:nvPicPr>
        <p:blipFill>
          <a:blip r:embed="rId1"/>
          <a:stretch>
            <a:fillRect/>
          </a:stretch>
        </p:blipFill>
        <p:spPr>
          <a:xfrm>
            <a:off x="6005830" y="334010"/>
            <a:ext cx="4624705" cy="5800090"/>
          </a:xfrm>
          <a:prstGeom prst="rect">
            <a:avLst/>
          </a:prstGeom>
          <a:noFill/>
          <a:ln w="9525">
            <a:noFill/>
          </a:ln>
        </p:spPr>
      </p:pic>
      <p:sp>
        <p:nvSpPr>
          <p:cNvPr id="49" name="六边形 48"/>
          <p:cNvSpPr/>
          <p:nvPr/>
        </p:nvSpPr>
        <p:spPr>
          <a:xfrm>
            <a:off x="3141025" y="736159"/>
            <a:ext cx="2414270" cy="666115"/>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3208900" y="845428"/>
            <a:ext cx="2244591" cy="521970"/>
          </a:xfrm>
          <a:prstGeom prst="rect">
            <a:avLst/>
          </a:prstGeom>
          <a:noFill/>
        </p:spPr>
        <p:txBody>
          <a:bodyPr wrap="square" rtlCol="0" anchor="t">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性格与职业</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649922" y="1234841"/>
            <a:ext cx="3496945" cy="2445385"/>
          </a:xfrm>
          <a:prstGeom prst="rect">
            <a:avLst/>
          </a:prstGeom>
          <a:noFill/>
        </p:spPr>
        <p:txBody>
          <a:bodyPr wrap="square" rtlCol="0" anchor="t">
            <a:spAutoFit/>
          </a:bodyPr>
          <a:lstStyle/>
          <a:p>
            <a:endParaRPr lang="en-US" altLang="zh-CN" dirty="0">
              <a:ea typeface="黑体" panose="02010609060101010101" charset="-122"/>
              <a:sym typeface="+mn-ea"/>
            </a:endParaRPr>
          </a:p>
          <a:p>
            <a:pPr marL="285750" indent="-285750">
              <a:lnSpc>
                <a:spcPct val="150000"/>
              </a:lnSpc>
              <a:buFont typeface="Wingdings" panose="05000000000000000000" charset="0"/>
              <a:buChar char="p"/>
            </a:pPr>
            <a:r>
              <a:rPr lang="zh-CN" altLang="en-US" dirty="0">
                <a:latin typeface="微软雅黑" panose="020B0503020204020204" pitchFamily="34" charset="-122"/>
                <a:ea typeface="微软雅黑" panose="020B0503020204020204" pitchFamily="34" charset="-122"/>
                <a:sym typeface="+mn-ea"/>
              </a:rPr>
              <a:t>性格决定了你跟别人沟通的方式、讲话的方法、工作的风格。</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p"/>
            </a:pPr>
            <a:r>
              <a:rPr lang="zh-CN" altLang="en-US" dirty="0">
                <a:latin typeface="微软雅黑" panose="020B0503020204020204" pitchFamily="34" charset="-122"/>
                <a:ea typeface="微软雅黑" panose="020B0503020204020204" pitchFamily="34" charset="-122"/>
                <a:sym typeface="+mn-ea"/>
              </a:rPr>
              <a:t>性格类型与工作要求的最佳匹配，使我们成为更有效的工作者。</a:t>
            </a:r>
            <a:endParaRPr lang="zh-CN" altLang="en-US" dirty="0">
              <a:latin typeface="微软雅黑" panose="020B0503020204020204" pitchFamily="34" charset="-122"/>
              <a:ea typeface="微软雅黑" panose="020B0503020204020204" pitchFamily="34" charset="-122"/>
              <a:sym typeface="+mn-ea"/>
            </a:endParaRPr>
          </a:p>
        </p:txBody>
      </p:sp>
      <p:sp>
        <p:nvSpPr>
          <p:cNvPr id="34828" name="Rectangle 12"/>
          <p:cNvSpPr>
            <a:spLocks noChangeArrowheads="1"/>
          </p:cNvSpPr>
          <p:nvPr/>
        </p:nvSpPr>
        <p:spPr bwMode="auto">
          <a:xfrm>
            <a:off x="10630417" y="1951446"/>
            <a:ext cx="1349718" cy="1066830"/>
          </a:xfrm>
          <a:prstGeom prst="rect">
            <a:avLst/>
          </a:prstGeom>
          <a:solidFill>
            <a:schemeClr val="accent4">
              <a:lumMod val="20000"/>
              <a:lumOff val="80000"/>
            </a:schemeClr>
          </a:solidFill>
          <a:ln w="9525">
            <a:noFill/>
            <a:miter lim="800000"/>
          </a:ln>
          <a:effectLst/>
        </p:spPr>
        <p:txBody>
          <a:bodyPr wrap="none" anchor="ctr"/>
          <a:lstStyle/>
          <a:p>
            <a:endParaRPr lang="zh-CN" altLang="en-US" sz="125" dirty="0">
              <a:latin typeface="微软雅黑" panose="020B0503020204020204" pitchFamily="34" charset="-122"/>
              <a:ea typeface="微软雅黑" panose="020B0503020204020204" pitchFamily="34" charset="-122"/>
            </a:endParaRPr>
          </a:p>
        </p:txBody>
      </p:sp>
      <p:sp>
        <p:nvSpPr>
          <p:cNvPr id="34827" name="Rectangle 11"/>
          <p:cNvSpPr>
            <a:spLocks noChangeArrowheads="1"/>
          </p:cNvSpPr>
          <p:nvPr/>
        </p:nvSpPr>
        <p:spPr bwMode="auto">
          <a:xfrm>
            <a:off x="4583038" y="1988840"/>
            <a:ext cx="1423029" cy="1010619"/>
          </a:xfrm>
          <a:prstGeom prst="rect">
            <a:avLst/>
          </a:prstGeom>
          <a:solidFill>
            <a:schemeClr val="accent2">
              <a:lumMod val="60000"/>
              <a:lumOff val="40000"/>
            </a:schemeClr>
          </a:solidFill>
        </p:spPr>
        <p:style>
          <a:lnRef idx="0">
            <a:schemeClr val="accent2"/>
          </a:lnRef>
          <a:fillRef idx="3">
            <a:schemeClr val="accent2"/>
          </a:fillRef>
          <a:effectRef idx="3">
            <a:schemeClr val="accent2"/>
          </a:effectRef>
          <a:fontRef idx="minor">
            <a:schemeClr val="lt1"/>
          </a:fontRef>
        </p:style>
        <p:txBody>
          <a:bodyPr wrap="none" anchor="ctr"/>
          <a:lstStyle/>
          <a:p>
            <a:endParaRPr lang="zh-CN" altLang="en-US" sz="125" dirty="0">
              <a:latin typeface="微软雅黑" panose="020B0503020204020204" pitchFamily="34" charset="-122"/>
              <a:ea typeface="微软雅黑" panose="020B0503020204020204" pitchFamily="34" charset="-122"/>
            </a:endParaRPr>
          </a:p>
        </p:txBody>
      </p:sp>
      <p:sp>
        <p:nvSpPr>
          <p:cNvPr id="8" name="Text Box 16"/>
          <p:cNvSpPr txBox="1">
            <a:spLocks noChangeArrowheads="1"/>
          </p:cNvSpPr>
          <p:nvPr/>
        </p:nvSpPr>
        <p:spPr bwMode="auto">
          <a:xfrm>
            <a:off x="10663320" y="2055074"/>
            <a:ext cx="1253353" cy="957506"/>
          </a:xfrm>
          <a:prstGeom prst="rect">
            <a:avLst/>
          </a:prstGeom>
          <a:noFill/>
          <a:ln w="9525">
            <a:noFill/>
            <a:miter lim="800000"/>
          </a:ln>
          <a:effectLst/>
        </p:spPr>
        <p:txBody>
          <a:bodyPr wrap="square">
            <a:spAutoFit/>
          </a:bodyPr>
          <a:lstStyle/>
          <a:p>
            <a:pPr algn="l">
              <a:lnSpc>
                <a:spcPct val="70000"/>
              </a:lnSpc>
              <a:spcBef>
                <a:spcPct val="50000"/>
              </a:spcBef>
            </a:pPr>
            <a:r>
              <a:rPr lang="zh-CN" altLang="en-US" dirty="0">
                <a:latin typeface="微软雅黑" panose="020B0503020204020204" pitchFamily="34" charset="-122"/>
                <a:ea typeface="微软雅黑" panose="020B0503020204020204" pitchFamily="34" charset="-122"/>
              </a:rPr>
              <a:t>职业优势：</a:t>
            </a:r>
            <a:endParaRPr lang="zh-CN" altLang="en-US" dirty="0">
              <a:latin typeface="微软雅黑" panose="020B0503020204020204" pitchFamily="34" charset="-122"/>
              <a:ea typeface="微软雅黑" panose="020B0503020204020204" pitchFamily="34" charset="-122"/>
            </a:endParaRPr>
          </a:p>
          <a:p>
            <a:pPr algn="l">
              <a:lnSpc>
                <a:spcPct val="70000"/>
              </a:lnSpc>
              <a:spcBef>
                <a:spcPct val="50000"/>
              </a:spcBef>
            </a:pPr>
            <a:r>
              <a:rPr lang="zh-CN" altLang="en-US" dirty="0">
                <a:latin typeface="微软雅黑" panose="020B0503020204020204" pitchFamily="34" charset="-122"/>
                <a:ea typeface="微软雅黑" panose="020B0503020204020204" pitchFamily="34" charset="-122"/>
              </a:rPr>
              <a:t>社交外联</a:t>
            </a:r>
            <a:endParaRPr lang="zh-CN" altLang="en-US" dirty="0">
              <a:latin typeface="微软雅黑" panose="020B0503020204020204" pitchFamily="34" charset="-122"/>
              <a:ea typeface="微软雅黑" panose="020B0503020204020204" pitchFamily="34" charset="-122"/>
            </a:endParaRPr>
          </a:p>
          <a:p>
            <a:pPr algn="l">
              <a:lnSpc>
                <a:spcPct val="70000"/>
              </a:lnSpc>
              <a:spcBef>
                <a:spcPct val="50000"/>
              </a:spcBef>
            </a:pPr>
            <a:r>
              <a:rPr lang="zh-CN" altLang="en-US" dirty="0" smtClean="0">
                <a:latin typeface="微软雅黑" panose="020B0503020204020204" pitchFamily="34" charset="-122"/>
                <a:ea typeface="微软雅黑" panose="020B0503020204020204" pitchFamily="34" charset="-122"/>
              </a:rPr>
              <a:t>市场</a:t>
            </a:r>
            <a:r>
              <a:rPr lang="zh-CN" altLang="en-US" dirty="0">
                <a:latin typeface="微软雅黑" panose="020B0503020204020204" pitchFamily="34" charset="-122"/>
                <a:ea typeface="微软雅黑" panose="020B0503020204020204" pitchFamily="34" charset="-122"/>
              </a:rPr>
              <a:t>开拓</a:t>
            </a:r>
            <a:endParaRPr lang="zh-CN" altLang="en-US" sz="2000" dirty="0">
              <a:latin typeface="微软雅黑" panose="020B0503020204020204" pitchFamily="34" charset="-122"/>
              <a:ea typeface="微软雅黑" panose="020B0503020204020204" pitchFamily="34" charset="-122"/>
            </a:endParaRPr>
          </a:p>
        </p:txBody>
      </p:sp>
      <p:sp>
        <p:nvSpPr>
          <p:cNvPr id="9" name="Text Box 16"/>
          <p:cNvSpPr txBox="1">
            <a:spLocks noChangeArrowheads="1"/>
          </p:cNvSpPr>
          <p:nvPr/>
        </p:nvSpPr>
        <p:spPr bwMode="auto">
          <a:xfrm>
            <a:off x="10621927" y="3863975"/>
            <a:ext cx="1334135" cy="1040454"/>
          </a:xfrm>
          <a:prstGeom prst="rect">
            <a:avLst/>
          </a:prstGeom>
          <a:solidFill>
            <a:schemeClr val="accent6">
              <a:lumMod val="40000"/>
              <a:lumOff val="60000"/>
            </a:schemeClr>
          </a:solidFill>
          <a:ln w="9525">
            <a:noFill/>
            <a:miter lim="800000"/>
          </a:ln>
          <a:effectLst/>
        </p:spPr>
        <p:txBody>
          <a:bodyPr wrap="square" tIns="108000" bIns="72000">
            <a:spAutoFit/>
          </a:bodyPr>
          <a:lstStyle/>
          <a:p>
            <a:pPr algn="l">
              <a:lnSpc>
                <a:spcPct val="70000"/>
              </a:lnSpc>
              <a:spcBef>
                <a:spcPct val="50000"/>
              </a:spcBef>
            </a:pPr>
            <a:r>
              <a:rPr lang="zh-CN" altLang="en-US" dirty="0">
                <a:latin typeface="微软雅黑" panose="020B0503020204020204" pitchFamily="34" charset="-122"/>
                <a:ea typeface="微软雅黑" panose="020B0503020204020204" pitchFamily="34" charset="-122"/>
                <a:sym typeface="+mn-ea"/>
              </a:rPr>
              <a:t>职业优势：</a:t>
            </a:r>
            <a:endParaRPr lang="zh-CN" altLang="en-US" dirty="0">
              <a:latin typeface="微软雅黑" panose="020B0503020204020204" pitchFamily="34" charset="-122"/>
              <a:ea typeface="微软雅黑" panose="020B0503020204020204" pitchFamily="34" charset="-122"/>
              <a:sym typeface="+mn-ea"/>
            </a:endParaRPr>
          </a:p>
          <a:p>
            <a:pPr algn="l">
              <a:lnSpc>
                <a:spcPct val="70000"/>
              </a:lnSpc>
              <a:spcBef>
                <a:spcPct val="50000"/>
              </a:spcBef>
            </a:pPr>
            <a:r>
              <a:rPr lang="zh-CN" altLang="en-US" dirty="0">
                <a:latin typeface="微软雅黑" panose="020B0503020204020204" pitchFamily="34" charset="-122"/>
                <a:ea typeface="微软雅黑" panose="020B0503020204020204" pitchFamily="34" charset="-122"/>
              </a:rPr>
              <a:t>关系维护</a:t>
            </a:r>
            <a:endParaRPr lang="zh-CN" altLang="en-US" dirty="0">
              <a:latin typeface="微软雅黑" panose="020B0503020204020204" pitchFamily="34" charset="-122"/>
              <a:ea typeface="微软雅黑" panose="020B0503020204020204" pitchFamily="34" charset="-122"/>
            </a:endParaRPr>
          </a:p>
          <a:p>
            <a:pPr algn="l">
              <a:lnSpc>
                <a:spcPct val="70000"/>
              </a:lnSpc>
              <a:spcBef>
                <a:spcPct val="50000"/>
              </a:spcBef>
            </a:pPr>
            <a:r>
              <a:rPr lang="zh-CN" altLang="en-US" dirty="0">
                <a:latin typeface="微软雅黑" panose="020B0503020204020204" pitchFamily="34" charset="-122"/>
                <a:ea typeface="微软雅黑" panose="020B0503020204020204" pitchFamily="34" charset="-122"/>
              </a:rPr>
              <a:t>合作维护</a:t>
            </a:r>
            <a:endParaRPr lang="zh-CN" altLang="en-US" dirty="0">
              <a:latin typeface="微软雅黑" panose="020B0503020204020204" pitchFamily="34" charset="-122"/>
              <a:ea typeface="微软雅黑" panose="020B0503020204020204" pitchFamily="34" charset="-122"/>
            </a:endParaRPr>
          </a:p>
        </p:txBody>
      </p:sp>
      <p:sp>
        <p:nvSpPr>
          <p:cNvPr id="21508" name="椭圆 5"/>
          <p:cNvSpPr/>
          <p:nvPr/>
        </p:nvSpPr>
        <p:spPr>
          <a:xfrm>
            <a:off x="7878353" y="160436"/>
            <a:ext cx="994406" cy="416104"/>
          </a:xfrm>
          <a:prstGeom prst="ellipse">
            <a:avLst/>
          </a:prstGeom>
        </p:spPr>
        <p:style>
          <a:lnRef idx="1">
            <a:schemeClr val="accent3"/>
          </a:lnRef>
          <a:fillRef idx="2">
            <a:schemeClr val="accent3"/>
          </a:fillRef>
          <a:effectRef idx="1">
            <a:schemeClr val="accent3"/>
          </a:effectRef>
          <a:fontRef idx="minor">
            <a:schemeClr val="dk1"/>
          </a:fontRef>
        </p:style>
        <p:txBody>
          <a:bodyPr wrap="none" anchor="ctr"/>
          <a:lstStyle/>
          <a:p>
            <a:r>
              <a:rPr lang="zh-CN" altLang="en-US" sz="2400" dirty="0">
                <a:latin typeface="Arial" panose="020B0604020202020204" pitchFamily="34" charset="0"/>
              </a:rPr>
              <a:t>率直</a:t>
            </a:r>
            <a:endParaRPr lang="en-US" altLang="zh-CN" sz="2400" dirty="0">
              <a:latin typeface="Arial" panose="020B0604020202020204" pitchFamily="34" charset="0"/>
            </a:endParaRPr>
          </a:p>
        </p:txBody>
      </p:sp>
      <p:sp>
        <p:nvSpPr>
          <p:cNvPr id="21509" name="椭圆 6"/>
          <p:cNvSpPr/>
          <p:nvPr/>
        </p:nvSpPr>
        <p:spPr>
          <a:xfrm>
            <a:off x="7962489" y="5893216"/>
            <a:ext cx="941788" cy="416104"/>
          </a:xfrm>
          <a:prstGeom prst="ellipse">
            <a:avLst/>
          </a:prstGeom>
        </p:spPr>
        <p:style>
          <a:lnRef idx="1">
            <a:schemeClr val="accent3"/>
          </a:lnRef>
          <a:fillRef idx="2">
            <a:schemeClr val="accent3"/>
          </a:fillRef>
          <a:effectRef idx="1">
            <a:schemeClr val="accent3"/>
          </a:effectRef>
          <a:fontRef idx="minor">
            <a:schemeClr val="dk1"/>
          </a:fontRef>
        </p:style>
        <p:txBody>
          <a:bodyPr wrap="none" anchor="ctr"/>
          <a:lstStyle/>
          <a:p>
            <a:r>
              <a:rPr lang="zh-CN" altLang="en-US" sz="2400" dirty="0">
                <a:latin typeface="Arial" panose="020B0604020202020204" pitchFamily="34" charset="0"/>
              </a:rPr>
              <a:t>优柔</a:t>
            </a:r>
            <a:endParaRPr lang="en-US" altLang="zh-CN" sz="2400" dirty="0">
              <a:latin typeface="Arial" panose="020B0604020202020204" pitchFamily="34" charset="0"/>
            </a:endParaRPr>
          </a:p>
        </p:txBody>
      </p:sp>
      <p:sp>
        <p:nvSpPr>
          <p:cNvPr id="21510" name="椭圆 7"/>
          <p:cNvSpPr/>
          <p:nvPr/>
        </p:nvSpPr>
        <p:spPr>
          <a:xfrm>
            <a:off x="5610770" y="3105397"/>
            <a:ext cx="909863" cy="416104"/>
          </a:xfrm>
          <a:prstGeom prst="ellipse">
            <a:avLst/>
          </a:prstGeom>
        </p:spPr>
        <p:style>
          <a:lnRef idx="1">
            <a:schemeClr val="accent3"/>
          </a:lnRef>
          <a:fillRef idx="2">
            <a:schemeClr val="accent3"/>
          </a:fillRef>
          <a:effectRef idx="1">
            <a:schemeClr val="accent3"/>
          </a:effectRef>
          <a:fontRef idx="minor">
            <a:schemeClr val="dk1"/>
          </a:fontRef>
        </p:style>
        <p:txBody>
          <a:bodyPr wrap="none" anchor="ctr"/>
          <a:lstStyle/>
          <a:p>
            <a:r>
              <a:rPr lang="zh-CN" altLang="en-US" sz="2400" dirty="0">
                <a:latin typeface="Arial" panose="020B0604020202020204" pitchFamily="34" charset="0"/>
              </a:rPr>
              <a:t>理性</a:t>
            </a:r>
            <a:endParaRPr lang="en-US" altLang="zh-CN" sz="2400" dirty="0">
              <a:latin typeface="Arial" panose="020B0604020202020204" pitchFamily="34" charset="0"/>
            </a:endParaRPr>
          </a:p>
        </p:txBody>
      </p:sp>
      <p:sp>
        <p:nvSpPr>
          <p:cNvPr id="21511" name="椭圆 8"/>
          <p:cNvSpPr/>
          <p:nvPr/>
        </p:nvSpPr>
        <p:spPr>
          <a:xfrm>
            <a:off x="10243067" y="3118299"/>
            <a:ext cx="973122" cy="416104"/>
          </a:xfrm>
          <a:prstGeom prst="ellipse">
            <a:avLst/>
          </a:prstGeom>
        </p:spPr>
        <p:style>
          <a:lnRef idx="1">
            <a:schemeClr val="accent3"/>
          </a:lnRef>
          <a:fillRef idx="2">
            <a:schemeClr val="accent3"/>
          </a:fillRef>
          <a:effectRef idx="1">
            <a:schemeClr val="accent3"/>
          </a:effectRef>
          <a:fontRef idx="minor">
            <a:schemeClr val="dk1"/>
          </a:fontRef>
        </p:style>
        <p:txBody>
          <a:bodyPr wrap="none" anchor="ctr"/>
          <a:lstStyle/>
          <a:p>
            <a:r>
              <a:rPr lang="zh-CN" altLang="en-US" sz="2400" dirty="0">
                <a:latin typeface="Arial" panose="020B0604020202020204" pitchFamily="34" charset="0"/>
              </a:rPr>
              <a:t>感性</a:t>
            </a:r>
            <a:endParaRPr lang="en-US" altLang="zh-CN" sz="2400" dirty="0">
              <a:latin typeface="Arial" panose="020B0604020202020204" pitchFamily="34" charset="0"/>
            </a:endParaRPr>
          </a:p>
        </p:txBody>
      </p:sp>
      <p:sp>
        <p:nvSpPr>
          <p:cNvPr id="11" name="文本框 10"/>
          <p:cNvSpPr txBox="1"/>
          <p:nvPr/>
        </p:nvSpPr>
        <p:spPr>
          <a:xfrm>
            <a:off x="649764" y="3864055"/>
            <a:ext cx="3496945" cy="1751965"/>
          </a:xfrm>
          <a:prstGeom prst="rect">
            <a:avLst/>
          </a:prstGeom>
          <a:noFill/>
        </p:spPr>
        <p:txBody>
          <a:bodyPr wrap="square" rtlCol="0" anchor="t">
            <a:spAutoFit/>
          </a:bodyPr>
          <a:lstStyle/>
          <a:p>
            <a:pPr>
              <a:lnSpc>
                <a:spcPct val="120000"/>
              </a:lnSpc>
            </a:pPr>
            <a:r>
              <a:rPr lang="zh-CN" altLang="en-US" dirty="0">
                <a:solidFill>
                  <a:srgbClr val="C00000"/>
                </a:solidFill>
                <a:latin typeface="微软雅黑" panose="020B0503020204020204" pitchFamily="34" charset="-122"/>
                <a:ea typeface="微软雅黑" panose="020B0503020204020204" pitchFamily="34" charset="-122"/>
              </a:rPr>
              <a:t>DISC个性测验</a:t>
            </a:r>
            <a:r>
              <a:rPr lang="zh-CN" altLang="en-US" dirty="0">
                <a:latin typeface="微软雅黑" panose="020B0503020204020204" pitchFamily="34" charset="-122"/>
                <a:ea typeface="微软雅黑" panose="020B0503020204020204" pitchFamily="34" charset="-122"/>
              </a:rPr>
              <a:t>是国外企业广泛应用的一种人格测验，用于测查、评估和帮助人们改善其行为方式、人际关系、工作绩效、团队合作、领导风格等。</a:t>
            </a:r>
            <a:endParaRPr lang="zh-CN" altLang="en-US" dirty="0">
              <a:latin typeface="微软雅黑" panose="020B0503020204020204" pitchFamily="34" charset="-122"/>
              <a:ea typeface="微软雅黑" panose="020B0503020204020204" pitchFamily="34" charset="-122"/>
            </a:endParaRPr>
          </a:p>
        </p:txBody>
      </p:sp>
      <p:sp>
        <p:nvSpPr>
          <p:cNvPr id="34832" name="Text Box 16"/>
          <p:cNvSpPr txBox="1">
            <a:spLocks noChangeArrowheads="1"/>
          </p:cNvSpPr>
          <p:nvPr/>
        </p:nvSpPr>
        <p:spPr bwMode="auto">
          <a:xfrm>
            <a:off x="4655046" y="2060848"/>
            <a:ext cx="1401745" cy="957506"/>
          </a:xfrm>
          <a:prstGeom prst="rect">
            <a:avLst/>
          </a:prstGeom>
          <a:noFill/>
          <a:ln w="9525">
            <a:noFill/>
            <a:miter lim="800000"/>
          </a:ln>
          <a:effectLst/>
        </p:spPr>
        <p:txBody>
          <a:bodyPr wrap="square">
            <a:spAutoFit/>
          </a:bodyPr>
          <a:lstStyle/>
          <a:p>
            <a:pPr algn="l">
              <a:lnSpc>
                <a:spcPct val="70000"/>
              </a:lnSpc>
              <a:spcBef>
                <a:spcPct val="50000"/>
              </a:spcBef>
            </a:pPr>
            <a:r>
              <a:rPr lang="zh-CN" altLang="en-US" dirty="0">
                <a:latin typeface="微软雅黑" panose="020B0503020204020204" pitchFamily="34" charset="-122"/>
                <a:ea typeface="微软雅黑" panose="020B0503020204020204" pitchFamily="34" charset="-122"/>
                <a:sym typeface="+mn-ea"/>
              </a:rPr>
              <a:t>职业优势：</a:t>
            </a:r>
            <a:endParaRPr lang="zh-CN" altLang="en-US" dirty="0">
              <a:latin typeface="微软雅黑" panose="020B0503020204020204" pitchFamily="34" charset="-122"/>
              <a:ea typeface="微软雅黑" panose="020B0503020204020204" pitchFamily="34" charset="-122"/>
              <a:sym typeface="+mn-ea"/>
            </a:endParaRPr>
          </a:p>
          <a:p>
            <a:pPr algn="l">
              <a:lnSpc>
                <a:spcPct val="70000"/>
              </a:lnSpc>
              <a:spcBef>
                <a:spcPct val="50000"/>
              </a:spcBef>
            </a:pPr>
            <a:r>
              <a:rPr lang="zh-CN" altLang="en-US" dirty="0">
                <a:latin typeface="微软雅黑" panose="020B0503020204020204" pitchFamily="34" charset="-122"/>
                <a:ea typeface="微软雅黑" panose="020B0503020204020204" pitchFamily="34" charset="-122"/>
              </a:rPr>
              <a:t>管理</a:t>
            </a:r>
            <a:endParaRPr lang="zh-CN" altLang="en-US" dirty="0">
              <a:latin typeface="微软雅黑" panose="020B0503020204020204" pitchFamily="34" charset="-122"/>
              <a:ea typeface="微软雅黑" panose="020B0503020204020204" pitchFamily="34" charset="-122"/>
            </a:endParaRPr>
          </a:p>
          <a:p>
            <a:pPr algn="l">
              <a:lnSpc>
                <a:spcPct val="70000"/>
              </a:lnSpc>
              <a:spcBef>
                <a:spcPct val="50000"/>
              </a:spcBef>
            </a:pPr>
            <a:r>
              <a:rPr lang="zh-CN" altLang="en-US" dirty="0">
                <a:latin typeface="微软雅黑" panose="020B0503020204020204" pitchFamily="34" charset="-122"/>
                <a:ea typeface="微软雅黑" panose="020B0503020204020204" pitchFamily="34" charset="-122"/>
              </a:rPr>
              <a:t>控制</a:t>
            </a:r>
            <a:endParaRPr lang="zh-CN" altLang="en-US" dirty="0">
              <a:latin typeface="微软雅黑" panose="020B0503020204020204" pitchFamily="34" charset="-122"/>
              <a:ea typeface="微软雅黑" panose="020B0503020204020204" pitchFamily="34" charset="-122"/>
            </a:endParaRPr>
          </a:p>
        </p:txBody>
      </p:sp>
      <p:sp>
        <p:nvSpPr>
          <p:cNvPr id="7" name="Text Box 16"/>
          <p:cNvSpPr txBox="1">
            <a:spLocks noChangeArrowheads="1"/>
          </p:cNvSpPr>
          <p:nvPr/>
        </p:nvSpPr>
        <p:spPr bwMode="auto">
          <a:xfrm>
            <a:off x="4655185" y="3863975"/>
            <a:ext cx="1371600" cy="1044695"/>
          </a:xfrm>
          <a:prstGeom prst="rect">
            <a:avLst/>
          </a:prstGeom>
          <a:solidFill>
            <a:schemeClr val="accent1">
              <a:lumMod val="40000"/>
              <a:lumOff val="60000"/>
            </a:schemeClr>
          </a:solidFill>
          <a:ln w="9525">
            <a:noFill/>
            <a:miter lim="800000"/>
          </a:ln>
          <a:effectLst/>
        </p:spPr>
        <p:txBody>
          <a:bodyPr wrap="square" tIns="108000">
            <a:spAutoFit/>
          </a:bodyPr>
          <a:lstStyle/>
          <a:p>
            <a:pPr algn="l">
              <a:lnSpc>
                <a:spcPct val="70000"/>
              </a:lnSpc>
              <a:spcBef>
                <a:spcPts val="1200"/>
              </a:spcBef>
            </a:pPr>
            <a:r>
              <a:rPr lang="zh-CN" altLang="en-US" dirty="0">
                <a:latin typeface="微软雅黑" panose="020B0503020204020204" pitchFamily="34" charset="-122"/>
                <a:ea typeface="微软雅黑" panose="020B0503020204020204" pitchFamily="34" charset="-122"/>
                <a:sym typeface="+mn-ea"/>
              </a:rPr>
              <a:t>职业优势：</a:t>
            </a:r>
            <a:endParaRPr lang="zh-CN" altLang="en-US" dirty="0">
              <a:latin typeface="微软雅黑" panose="020B0503020204020204" pitchFamily="34" charset="-122"/>
              <a:ea typeface="微软雅黑" panose="020B0503020204020204" pitchFamily="34" charset="-122"/>
            </a:endParaRPr>
          </a:p>
          <a:p>
            <a:pPr algn="l">
              <a:lnSpc>
                <a:spcPct val="70000"/>
              </a:lnSpc>
              <a:spcBef>
                <a:spcPts val="1200"/>
              </a:spcBef>
            </a:pPr>
            <a:r>
              <a:rPr lang="zh-CN" altLang="en-US" dirty="0">
                <a:latin typeface="微软雅黑" panose="020B0503020204020204" pitchFamily="34" charset="-122"/>
                <a:ea typeface="微软雅黑" panose="020B0503020204020204" pitchFamily="34" charset="-122"/>
              </a:rPr>
              <a:t>分析</a:t>
            </a:r>
            <a:endParaRPr lang="zh-CN" altLang="en-US" dirty="0">
              <a:latin typeface="微软雅黑" panose="020B0503020204020204" pitchFamily="34" charset="-122"/>
              <a:ea typeface="微软雅黑" panose="020B0503020204020204" pitchFamily="34" charset="-122"/>
            </a:endParaRPr>
          </a:p>
          <a:p>
            <a:pPr algn="l">
              <a:lnSpc>
                <a:spcPct val="70000"/>
              </a:lnSpc>
              <a:spcBef>
                <a:spcPts val="1200"/>
              </a:spcBef>
            </a:pPr>
            <a:r>
              <a:rPr lang="zh-CN" altLang="en-US" dirty="0">
                <a:latin typeface="微软雅黑" panose="020B0503020204020204" pitchFamily="34" charset="-122"/>
                <a:ea typeface="微软雅黑" panose="020B0503020204020204" pitchFamily="34" charset="-122"/>
              </a:rPr>
              <a:t>技术</a:t>
            </a:r>
            <a:endParaRPr lang="zh-CN" altLang="en-US" dirty="0">
              <a:latin typeface="微软雅黑" panose="020B0503020204020204" pitchFamily="34" charset="-122"/>
              <a:ea typeface="微软雅黑" panose="020B0503020204020204" pitchFamily="34" charset="-122"/>
            </a:endParaRPr>
          </a:p>
        </p:txBody>
      </p:sp>
      <p:sp>
        <p:nvSpPr>
          <p:cNvPr id="22" name="文本框 9"/>
          <p:cNvSpPr txBox="1"/>
          <p:nvPr/>
        </p:nvSpPr>
        <p:spPr>
          <a:xfrm>
            <a:off x="982345" y="188595"/>
            <a:ext cx="2662555"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自我认知：性格</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30" name="直接连接符 29"/>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35" name="Slide Number Placeholder 5"/>
          <p:cNvSpPr>
            <a:spLocks noGrp="1"/>
          </p:cNvSpPr>
          <p:nvPr>
            <p:ph type="sldNum" sz="quarter" idx="12"/>
          </p:nvPr>
        </p:nvSpPr>
        <p:spPr>
          <a:xfrm>
            <a:off x="9473043" y="6334298"/>
            <a:ext cx="2742843" cy="365125"/>
          </a:xfrm>
        </p:spPr>
        <p:txBody>
          <a:bodyPr/>
          <a:lstStyle>
            <a:lvl1pPr>
              <a:defRPr sz="2400">
                <a:solidFill>
                  <a:schemeClr val="bg1"/>
                </a:solidFill>
              </a:defRPr>
            </a:lvl1pPr>
          </a:lstStyle>
          <a:p>
            <a:fld id="{4EDFC277-0F5F-4CFE-A345-BA92287D4929}"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6023198" y="2803575"/>
            <a:ext cx="5027749" cy="922020"/>
          </a:xfrm>
          <a:prstGeom prst="rect">
            <a:avLst/>
          </a:prstGeom>
          <a:noFill/>
        </p:spPr>
        <p:txBody>
          <a:bodyPr wrap="square" rtlCol="0">
            <a:spAutoFit/>
          </a:bodyPr>
          <a:lstStyle>
            <a:defPPr>
              <a:defRPr lang="zh-CN"/>
            </a:defPPr>
            <a:lvl1pPr algn="ctr">
              <a:defRPr sz="2800" b="1">
                <a:solidFill>
                  <a:schemeClr val="accent1"/>
                </a:solidFill>
                <a:latin typeface="微软雅黑" panose="020B0503020204020204" pitchFamily="34" charset="-122"/>
                <a:ea typeface="微软雅黑" panose="020B0503020204020204" pitchFamily="34" charset="-122"/>
              </a:defRPr>
            </a:lvl1pPr>
          </a:lstStyle>
          <a:p>
            <a:pPr algn="l"/>
            <a:r>
              <a:rPr lang="zh-CN" altLang="en-US" sz="5400" b="0" dirty="0">
                <a:solidFill>
                  <a:schemeClr val="accent1">
                    <a:lumMod val="75000"/>
                  </a:schemeClr>
                </a:solidFill>
                <a:latin typeface="微软雅黑" panose="020B0503020204020204" pitchFamily="34" charset="-122"/>
                <a:ea typeface="微软雅黑" panose="020B0503020204020204" pitchFamily="34" charset="-122"/>
              </a:rPr>
              <a:t>环境认知</a:t>
            </a:r>
            <a:endParaRPr lang="zh-CN" altLang="en-US" sz="5400" b="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6" name="菱形 25"/>
          <p:cNvSpPr/>
          <p:nvPr/>
        </p:nvSpPr>
        <p:spPr>
          <a:xfrm>
            <a:off x="2343242" y="2067456"/>
            <a:ext cx="2700000" cy="2700000"/>
          </a:xfrm>
          <a:prstGeom prst="diamond">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27" name="文本框 26"/>
          <p:cNvSpPr txBox="1"/>
          <p:nvPr/>
        </p:nvSpPr>
        <p:spPr>
          <a:xfrm>
            <a:off x="2278782" y="2828835"/>
            <a:ext cx="2828924" cy="1200329"/>
          </a:xfrm>
          <a:prstGeom prst="rect">
            <a:avLst/>
          </a:prstGeom>
          <a:noFill/>
        </p:spPr>
        <p:txBody>
          <a:bodyPr wrap="square" rtlCol="0">
            <a:spAutoFit/>
          </a:bodyPr>
          <a:lstStyle/>
          <a:p>
            <a:pPr algn="ctr"/>
            <a:r>
              <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PART</a:t>
            </a:r>
            <a:endPar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3600" b="1" dirty="0" smtClean="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THREE</a:t>
            </a:r>
            <a:endParaRPr lang="zh-CN" altLang="en-US"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直角三角形 27"/>
          <p:cNvSpPr>
            <a:spLocks noChangeAspect="1"/>
          </p:cNvSpPr>
          <p:nvPr/>
        </p:nvSpPr>
        <p:spPr>
          <a:xfrm flipV="1">
            <a:off x="2278780" y="1989663"/>
            <a:ext cx="1350000" cy="13500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505" y="653733"/>
            <a:ext cx="10971086" cy="1143000"/>
          </a:xfrm>
        </p:spPr>
        <p:txBody>
          <a:bodyPr/>
          <a:lstStyle/>
          <a:p>
            <a:r>
              <a:rPr lang="zh-CN" altLang="en-US" sz="3600" b="1" dirty="0" smtClean="0">
                <a:solidFill>
                  <a:srgbClr val="2E75B6"/>
                </a:solidFill>
              </a:rPr>
              <a:t>毕业生就业的新形势</a:t>
            </a:r>
            <a:endParaRPr lang="zh-CN" altLang="en-US" sz="3600" b="1" dirty="0">
              <a:solidFill>
                <a:srgbClr val="2E75B6"/>
              </a:solidFill>
            </a:endParaRPr>
          </a:p>
        </p:txBody>
      </p:sp>
      <p:sp>
        <p:nvSpPr>
          <p:cNvPr id="3" name="内容占位符 2"/>
          <p:cNvSpPr>
            <a:spLocks noGrp="1"/>
          </p:cNvSpPr>
          <p:nvPr>
            <p:ph idx="1"/>
          </p:nvPr>
        </p:nvSpPr>
        <p:spPr>
          <a:xfrm>
            <a:off x="609505" y="1783357"/>
            <a:ext cx="10971086" cy="4525963"/>
          </a:xfrm>
          <a:solidFill>
            <a:srgbClr val="2E75B6"/>
          </a:solidFill>
        </p:spPr>
        <p:txBody>
          <a:bodyPr/>
          <a:lstStyle/>
          <a:p>
            <a:pPr marL="0" indent="0">
              <a:lnSpc>
                <a:spcPct val="150000"/>
              </a:lnSpc>
              <a:buNone/>
            </a:pPr>
            <a:r>
              <a:rPr lang="zh-CN" altLang="en-US" sz="2000" b="1" dirty="0">
                <a:solidFill>
                  <a:schemeClr val="bg1"/>
                </a:solidFill>
              </a:rPr>
              <a:t>四个因素叠加影响：</a:t>
            </a:r>
            <a:endParaRPr lang="zh-CN" altLang="en-US" sz="2000" b="1" dirty="0">
              <a:solidFill>
                <a:schemeClr val="bg1"/>
              </a:solidFill>
            </a:endParaRPr>
          </a:p>
          <a:p>
            <a:pPr>
              <a:lnSpc>
                <a:spcPct val="150000"/>
              </a:lnSpc>
            </a:pPr>
            <a:r>
              <a:rPr lang="zh-CN" altLang="en-US" sz="2000" dirty="0">
                <a:solidFill>
                  <a:schemeClr val="bg1"/>
                </a:solidFill>
              </a:rPr>
              <a:t>高等教育普及化：毕业生规模屡创新高 </a:t>
            </a:r>
            <a:endParaRPr lang="zh-CN" altLang="en-US" sz="2000" dirty="0">
              <a:solidFill>
                <a:schemeClr val="bg1"/>
              </a:solidFill>
            </a:endParaRPr>
          </a:p>
          <a:p>
            <a:pPr>
              <a:lnSpc>
                <a:spcPct val="150000"/>
              </a:lnSpc>
            </a:pPr>
            <a:r>
              <a:rPr lang="zh-CN" altLang="en-US" sz="2000" dirty="0">
                <a:solidFill>
                  <a:schemeClr val="bg1"/>
                </a:solidFill>
              </a:rPr>
              <a:t> 疫情防控常态化：对经济社会的巨大影响</a:t>
            </a:r>
            <a:endParaRPr lang="zh-CN" altLang="en-US" sz="2000" dirty="0">
              <a:solidFill>
                <a:schemeClr val="bg1"/>
              </a:solidFill>
            </a:endParaRPr>
          </a:p>
          <a:p>
            <a:pPr lvl="1">
              <a:lnSpc>
                <a:spcPct val="150000"/>
              </a:lnSpc>
            </a:pPr>
            <a:r>
              <a:rPr lang="zh-CN" altLang="en-US" sz="1800" dirty="0">
                <a:solidFill>
                  <a:schemeClr val="bg1"/>
                </a:solidFill>
              </a:rPr>
              <a:t>全球经济下滑，疫情对岗位需求、线下招聘、 技能培训、实习实践</a:t>
            </a:r>
            <a:r>
              <a:rPr lang="zh-CN" altLang="en-US" sz="1800" dirty="0" smtClean="0">
                <a:solidFill>
                  <a:schemeClr val="bg1"/>
                </a:solidFill>
              </a:rPr>
              <a:t>等提出</a:t>
            </a:r>
            <a:r>
              <a:rPr lang="zh-CN" altLang="en-US" sz="1800" dirty="0">
                <a:solidFill>
                  <a:schemeClr val="bg1"/>
                </a:solidFill>
              </a:rPr>
              <a:t>新挑战</a:t>
            </a:r>
            <a:endParaRPr lang="zh-CN" altLang="en-US" sz="1800" dirty="0">
              <a:solidFill>
                <a:schemeClr val="bg1"/>
              </a:solidFill>
            </a:endParaRPr>
          </a:p>
          <a:p>
            <a:pPr>
              <a:lnSpc>
                <a:spcPct val="150000"/>
              </a:lnSpc>
            </a:pPr>
            <a:r>
              <a:rPr lang="zh-CN" altLang="en-US" sz="2000" dirty="0">
                <a:solidFill>
                  <a:schemeClr val="bg1"/>
                </a:solidFill>
              </a:rPr>
              <a:t>经济转型升级：经济下行压力、中小微企业困难</a:t>
            </a:r>
            <a:endParaRPr lang="zh-CN" altLang="en-US" sz="2000" dirty="0">
              <a:solidFill>
                <a:schemeClr val="bg1"/>
              </a:solidFill>
            </a:endParaRPr>
          </a:p>
          <a:p>
            <a:pPr>
              <a:lnSpc>
                <a:spcPct val="150000"/>
              </a:lnSpc>
            </a:pPr>
            <a:r>
              <a:rPr lang="zh-CN" altLang="en-US" sz="2000" dirty="0">
                <a:solidFill>
                  <a:schemeClr val="bg1"/>
                </a:solidFill>
              </a:rPr>
              <a:t>中美战略博弈：从贸易向多领域蔓延</a:t>
            </a:r>
            <a:endParaRPr lang="zh-CN" altLang="en-US" sz="2000" dirty="0">
              <a:solidFill>
                <a:schemeClr val="bg1"/>
              </a:solidFill>
            </a:endParaRPr>
          </a:p>
          <a:p>
            <a:pPr lvl="1">
              <a:lnSpc>
                <a:spcPct val="150000"/>
              </a:lnSpc>
            </a:pPr>
            <a:r>
              <a:rPr lang="zh-CN" altLang="en-US" sz="1800" dirty="0">
                <a:solidFill>
                  <a:schemeClr val="bg1"/>
                </a:solidFill>
              </a:rPr>
              <a:t>中美关系直接影响毕业生出国留学等就业问题</a:t>
            </a:r>
            <a:endParaRPr lang="zh-CN" altLang="en-US" sz="1800" dirty="0">
              <a:solidFill>
                <a:schemeClr val="bg1"/>
              </a:solidFill>
            </a:endParaRPr>
          </a:p>
          <a:p>
            <a:pPr marL="0" indent="0">
              <a:lnSpc>
                <a:spcPct val="150000"/>
              </a:lnSpc>
              <a:buNone/>
            </a:pPr>
            <a:r>
              <a:rPr lang="zh-CN" altLang="en-US" sz="2400" dirty="0" smtClean="0">
                <a:solidFill>
                  <a:schemeClr val="bg1"/>
                </a:solidFill>
                <a:sym typeface="+mn-ea"/>
              </a:rPr>
              <a:t>疫情</a:t>
            </a:r>
            <a:r>
              <a:rPr lang="zh-CN" altLang="en-US" sz="2400" dirty="0">
                <a:solidFill>
                  <a:schemeClr val="bg1"/>
                </a:solidFill>
                <a:sym typeface="+mn-ea"/>
              </a:rPr>
              <a:t>是二战以来最严重的全球危机！</a:t>
            </a:r>
            <a:endParaRPr lang="zh-CN" altLang="en-US" sz="2400" dirty="0">
              <a:solidFill>
                <a:schemeClr val="bg1"/>
              </a:solidFill>
              <a:sym typeface="+mn-ea"/>
            </a:endParaRPr>
          </a:p>
        </p:txBody>
      </p:sp>
      <p:sp>
        <p:nvSpPr>
          <p:cNvPr id="16" name="矩形 15"/>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文本框 9"/>
          <p:cNvSpPr txBox="1"/>
          <p:nvPr/>
        </p:nvSpPr>
        <p:spPr>
          <a:xfrm>
            <a:off x="982345" y="188595"/>
            <a:ext cx="3201670"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环境认知：宏观环境</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10" name="Slide Number Placeholder 5"/>
          <p:cNvSpPr>
            <a:spLocks noGrp="1"/>
          </p:cNvSpPr>
          <p:nvPr>
            <p:ph type="sldNum" sz="quarter" idx="12"/>
          </p:nvPr>
        </p:nvSpPr>
        <p:spPr>
          <a:xfrm>
            <a:off x="9473043" y="6334298"/>
            <a:ext cx="2742843" cy="365125"/>
          </a:xfrm>
        </p:spPr>
        <p:txBody>
          <a:bodyPr/>
          <a:lstStyle>
            <a:lvl1pPr>
              <a:defRPr sz="2400">
                <a:solidFill>
                  <a:schemeClr val="bg1"/>
                </a:solidFill>
              </a:defRPr>
            </a:lvl1pPr>
          </a:lstStyle>
          <a:p>
            <a:r>
              <a:rPr lang="en-US" altLang="zh-CN" dirty="0" smtClean="0"/>
              <a:t>15</a:t>
            </a:r>
            <a:endParaRPr lang="zh-CN"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505" y="773832"/>
            <a:ext cx="10971086" cy="1143000"/>
          </a:xfrm>
          <a:noFill/>
          <a:ln w="9525">
            <a:noFill/>
          </a:ln>
        </p:spPr>
        <p:txBody>
          <a:bodyPr anchor="ctr"/>
          <a:lstStyle/>
          <a:p>
            <a:r>
              <a:rPr lang="zh-CN" altLang="en-US" sz="3600" b="1" dirty="0">
                <a:solidFill>
                  <a:srgbClr val="2E75B6"/>
                </a:solidFill>
              </a:rPr>
              <a:t>毕业生就业</a:t>
            </a:r>
            <a:r>
              <a:rPr lang="zh-CN" altLang="en-US" sz="3600" b="1" dirty="0" smtClean="0">
                <a:solidFill>
                  <a:srgbClr val="2E75B6"/>
                </a:solidFill>
              </a:rPr>
              <a:t>的政策新</a:t>
            </a:r>
            <a:r>
              <a:rPr lang="zh-CN" altLang="en-US" sz="3600" b="1" dirty="0">
                <a:solidFill>
                  <a:srgbClr val="2E75B6"/>
                </a:solidFill>
              </a:rPr>
              <a:t>空间</a:t>
            </a:r>
            <a:endParaRPr lang="zh-CN" altLang="en-US" sz="3600" b="1" dirty="0">
              <a:solidFill>
                <a:srgbClr val="2E75B6"/>
              </a:solidFill>
            </a:endParaRPr>
          </a:p>
        </p:txBody>
      </p:sp>
      <p:sp>
        <p:nvSpPr>
          <p:cNvPr id="3" name="内容占位符 2"/>
          <p:cNvSpPr>
            <a:spLocks noGrp="1"/>
          </p:cNvSpPr>
          <p:nvPr>
            <p:ph idx="1"/>
          </p:nvPr>
        </p:nvSpPr>
        <p:spPr>
          <a:xfrm>
            <a:off x="609505" y="1855365"/>
            <a:ext cx="10971086" cy="4237931"/>
          </a:xfrm>
          <a:solidFill>
            <a:srgbClr val="2E75B6"/>
          </a:solidFill>
        </p:spPr>
        <p:txBody>
          <a:bodyPr/>
          <a:lstStyle/>
          <a:p>
            <a:pPr marL="285750" indent="-285750" defTabSz="457200">
              <a:lnSpc>
                <a:spcPct val="200000"/>
              </a:lnSpc>
              <a:buClr>
                <a:schemeClr val="bg1"/>
              </a:buClr>
              <a:buSzPct val="50000"/>
              <a:buFont typeface="Wingdings" panose="05000000000000000000" pitchFamily="2" charset="2"/>
              <a:buChar char="l"/>
            </a:pPr>
            <a:r>
              <a:rPr lang="zh-CN" altLang="en-US" sz="2000" b="1" dirty="0">
                <a:solidFill>
                  <a:schemeClr val="bg1"/>
                </a:solidFill>
                <a:latin typeface="微软雅黑" panose="020B0503020204020204" pitchFamily="34" charset="-122"/>
                <a:cs typeface="+mn-cs"/>
              </a:rPr>
              <a:t>线上服务方面：在线教育、互联网医疗、线上办公等</a:t>
            </a:r>
            <a:endParaRPr lang="zh-CN" altLang="en-US" sz="2000" b="1" dirty="0">
              <a:solidFill>
                <a:schemeClr val="bg1"/>
              </a:solidFill>
              <a:latin typeface="微软雅黑" panose="020B0503020204020204" pitchFamily="34" charset="-122"/>
              <a:cs typeface="+mn-cs"/>
            </a:endParaRPr>
          </a:p>
          <a:p>
            <a:pPr marL="285750" indent="-285750" defTabSz="457200">
              <a:lnSpc>
                <a:spcPct val="200000"/>
              </a:lnSpc>
              <a:buClr>
                <a:schemeClr val="bg1"/>
              </a:buClr>
              <a:buSzPct val="50000"/>
              <a:buFont typeface="Wingdings" panose="05000000000000000000" pitchFamily="2" charset="2"/>
              <a:buChar char="l"/>
            </a:pPr>
            <a:r>
              <a:rPr lang="zh-CN" altLang="en-US" sz="2000" b="1" dirty="0" smtClean="0">
                <a:solidFill>
                  <a:schemeClr val="bg1"/>
                </a:solidFill>
                <a:latin typeface="微软雅黑" panose="020B0503020204020204" pitchFamily="34" charset="-122"/>
                <a:cs typeface="+mn-cs"/>
              </a:rPr>
              <a:t>产业</a:t>
            </a:r>
            <a:r>
              <a:rPr lang="zh-CN" altLang="en-US" sz="2000" b="1" dirty="0">
                <a:solidFill>
                  <a:schemeClr val="bg1"/>
                </a:solidFill>
                <a:latin typeface="微软雅黑" panose="020B0503020204020204" pitchFamily="34" charset="-122"/>
                <a:cs typeface="+mn-cs"/>
              </a:rPr>
              <a:t>数字化转型方面：产业平台化发展、传统企业数字化转型等 </a:t>
            </a:r>
            <a:endParaRPr lang="zh-CN" altLang="en-US" sz="2000" b="1" dirty="0">
              <a:solidFill>
                <a:schemeClr val="bg1"/>
              </a:solidFill>
              <a:latin typeface="微软雅黑" panose="020B0503020204020204" pitchFamily="34" charset="-122"/>
              <a:cs typeface="+mn-cs"/>
            </a:endParaRPr>
          </a:p>
          <a:p>
            <a:pPr marL="285750" indent="-285750" defTabSz="457200">
              <a:lnSpc>
                <a:spcPct val="200000"/>
              </a:lnSpc>
              <a:buClr>
                <a:schemeClr val="bg1"/>
              </a:buClr>
              <a:buSzPct val="50000"/>
              <a:buFont typeface="Wingdings" panose="05000000000000000000" pitchFamily="2" charset="2"/>
              <a:buChar char="l"/>
            </a:pPr>
            <a:r>
              <a:rPr lang="zh-CN" altLang="en-US" sz="2000" b="1" dirty="0">
                <a:solidFill>
                  <a:schemeClr val="bg1"/>
                </a:solidFill>
                <a:latin typeface="微软雅黑" panose="020B0503020204020204" pitchFamily="34" charset="-122"/>
                <a:cs typeface="+mn-cs"/>
              </a:rPr>
              <a:t>新个体经济方面：自主就业、副业创新、多点执业等 </a:t>
            </a:r>
            <a:endParaRPr lang="zh-CN" altLang="en-US" sz="2000" b="1" dirty="0">
              <a:solidFill>
                <a:schemeClr val="bg1"/>
              </a:solidFill>
              <a:latin typeface="微软雅黑" panose="020B0503020204020204" pitchFamily="34" charset="-122"/>
              <a:cs typeface="+mn-cs"/>
            </a:endParaRPr>
          </a:p>
          <a:p>
            <a:pPr marL="285750" indent="-285750" defTabSz="457200">
              <a:lnSpc>
                <a:spcPct val="200000"/>
              </a:lnSpc>
              <a:buClr>
                <a:schemeClr val="bg1"/>
              </a:buClr>
              <a:buSzPct val="50000"/>
              <a:buFont typeface="Wingdings" panose="05000000000000000000" pitchFamily="2" charset="2"/>
              <a:buChar char="l"/>
            </a:pPr>
            <a:r>
              <a:rPr lang="zh-CN" altLang="en-US" sz="2000" b="1" dirty="0">
                <a:solidFill>
                  <a:schemeClr val="bg1"/>
                </a:solidFill>
                <a:latin typeface="微软雅黑" panose="020B0503020204020204" pitchFamily="34" charset="-122"/>
                <a:cs typeface="+mn-cs"/>
              </a:rPr>
              <a:t>共享经济方面：共享生活、共享生产、数据要素流通</a:t>
            </a:r>
            <a:r>
              <a:rPr lang="zh-CN" altLang="en-US" sz="2000" b="1" dirty="0" smtClean="0">
                <a:solidFill>
                  <a:schemeClr val="bg1"/>
                </a:solidFill>
                <a:latin typeface="微软雅黑" panose="020B0503020204020204" pitchFamily="34" charset="-122"/>
                <a:cs typeface="+mn-cs"/>
              </a:rPr>
              <a:t>等</a:t>
            </a:r>
            <a:endParaRPr lang="zh-CN" altLang="en-US" sz="2000" dirty="0">
              <a:solidFill>
                <a:schemeClr val="bg1"/>
              </a:solidFill>
            </a:endParaRPr>
          </a:p>
          <a:p>
            <a:pPr marL="0" indent="0">
              <a:lnSpc>
                <a:spcPct val="150000"/>
              </a:lnSpc>
              <a:buNone/>
            </a:pPr>
            <a:r>
              <a:rPr lang="zh-CN" altLang="en-US" sz="2000" dirty="0" smtClean="0">
                <a:solidFill>
                  <a:schemeClr val="bg1"/>
                </a:solidFill>
              </a:rPr>
              <a:t>         国家</a:t>
            </a:r>
            <a:r>
              <a:rPr lang="zh-CN" altLang="en-US" sz="2000" dirty="0">
                <a:solidFill>
                  <a:schemeClr val="bg1"/>
                </a:solidFill>
              </a:rPr>
              <a:t>发展改革委、教育部等13个部门印发</a:t>
            </a:r>
            <a:r>
              <a:rPr lang="zh-CN" altLang="en-US" sz="2000" dirty="0" smtClean="0">
                <a:solidFill>
                  <a:schemeClr val="bg1"/>
                </a:solidFill>
              </a:rPr>
              <a:t>《关于支持新业态新模式健康发展 激活消费市场带动扩大就业的意见》</a:t>
            </a:r>
            <a:r>
              <a:rPr lang="zh-CN" altLang="en-US" sz="2000" dirty="0">
                <a:solidFill>
                  <a:schemeClr val="bg1"/>
                </a:solidFill>
              </a:rPr>
              <a:t>，提出支持15种新业态新模式发展，为高校</a:t>
            </a:r>
            <a:r>
              <a:rPr lang="zh-CN" altLang="en-US" sz="2000" dirty="0" smtClean="0">
                <a:solidFill>
                  <a:schemeClr val="bg1"/>
                </a:solidFill>
              </a:rPr>
              <a:t>毕业生</a:t>
            </a:r>
            <a:r>
              <a:rPr lang="zh-CN" altLang="en-US" sz="2000" dirty="0">
                <a:solidFill>
                  <a:schemeClr val="bg1"/>
                </a:solidFill>
              </a:rPr>
              <a:t>提供就业新空间。</a:t>
            </a:r>
            <a:endParaRPr lang="zh-CN" altLang="en-US" sz="2000" dirty="0">
              <a:solidFill>
                <a:schemeClr val="bg1"/>
              </a:solidFill>
            </a:endParaRPr>
          </a:p>
        </p:txBody>
      </p:sp>
      <p:sp>
        <p:nvSpPr>
          <p:cNvPr id="16" name="矩形 15"/>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文本框 9"/>
          <p:cNvSpPr txBox="1"/>
          <p:nvPr/>
        </p:nvSpPr>
        <p:spPr>
          <a:xfrm>
            <a:off x="982345" y="188595"/>
            <a:ext cx="3201670"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环境认知：宏观环境</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cxnSp>
        <p:nvCxnSpPr>
          <p:cNvPr id="32" name="直接连接符 31"/>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10" name="Slide Number Placeholder 5"/>
          <p:cNvSpPr>
            <a:spLocks noGrp="1"/>
          </p:cNvSpPr>
          <p:nvPr>
            <p:ph type="sldNum" sz="quarter" idx="12"/>
          </p:nvPr>
        </p:nvSpPr>
        <p:spPr>
          <a:xfrm>
            <a:off x="9473043" y="6334298"/>
            <a:ext cx="2742843" cy="365125"/>
          </a:xfrm>
        </p:spPr>
        <p:txBody>
          <a:bodyPr/>
          <a:lstStyle>
            <a:lvl1pPr>
              <a:defRPr sz="2400">
                <a:solidFill>
                  <a:schemeClr val="bg1"/>
                </a:solidFill>
              </a:defRPr>
            </a:lvl1pPr>
          </a:lstStyle>
          <a:p>
            <a:r>
              <a:rPr lang="en-US" altLang="zh-CN" dirty="0" smtClean="0"/>
              <a:t>16</a:t>
            </a:r>
            <a:endParaRPr lang="zh-CN" alt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2598" y="629816"/>
            <a:ext cx="10971086" cy="1143000"/>
          </a:xfrm>
          <a:noFill/>
          <a:ln w="9525">
            <a:noFill/>
          </a:ln>
        </p:spPr>
        <p:txBody>
          <a:bodyPr anchor="ctr"/>
          <a:lstStyle/>
          <a:p>
            <a:r>
              <a:rPr lang="zh-CN" altLang="en-US" sz="3600" b="1" dirty="0">
                <a:solidFill>
                  <a:srgbClr val="2E75B6"/>
                </a:solidFill>
              </a:rPr>
              <a:t>毕业生就业的产业新空间</a:t>
            </a:r>
            <a:endParaRPr lang="zh-CN" altLang="en-US" sz="3600" b="1" dirty="0">
              <a:solidFill>
                <a:srgbClr val="2E75B6"/>
              </a:solidFill>
            </a:endParaRPr>
          </a:p>
        </p:txBody>
      </p:sp>
      <p:sp>
        <p:nvSpPr>
          <p:cNvPr id="3" name="内容占位符 2"/>
          <p:cNvSpPr>
            <a:spLocks noGrp="1"/>
          </p:cNvSpPr>
          <p:nvPr>
            <p:ph idx="1"/>
          </p:nvPr>
        </p:nvSpPr>
        <p:spPr>
          <a:xfrm>
            <a:off x="622598" y="1628800"/>
            <a:ext cx="10971086" cy="4525963"/>
          </a:xfrm>
        </p:spPr>
        <p:txBody>
          <a:bodyPr/>
          <a:lstStyle/>
          <a:p>
            <a:pPr>
              <a:lnSpc>
                <a:spcPct val="150000"/>
              </a:lnSpc>
            </a:pPr>
            <a:r>
              <a:rPr lang="zh-CN" altLang="en-US" sz="2400" dirty="0">
                <a:solidFill>
                  <a:srgbClr val="2E75B6"/>
                </a:solidFill>
              </a:rPr>
              <a:t>疫情背景下，由产业转型升级、科技水平提升与</a:t>
            </a:r>
            <a:r>
              <a:rPr lang="zh-CN" altLang="en-US" sz="2400" dirty="0" smtClean="0">
                <a:solidFill>
                  <a:srgbClr val="2E75B6"/>
                </a:solidFill>
              </a:rPr>
              <a:t>信息化</a:t>
            </a:r>
            <a:r>
              <a:rPr lang="zh-CN" altLang="en-US" sz="2400" dirty="0">
                <a:solidFill>
                  <a:srgbClr val="2E75B6"/>
                </a:solidFill>
              </a:rPr>
              <a:t>技术应用催生的大数据、人工智能、物联网</a:t>
            </a:r>
            <a:r>
              <a:rPr lang="zh-CN" altLang="en-US" sz="2400" dirty="0" smtClean="0">
                <a:solidFill>
                  <a:srgbClr val="2E75B6"/>
                </a:solidFill>
              </a:rPr>
              <a:t>等新产业快速发展</a:t>
            </a:r>
            <a:r>
              <a:rPr lang="zh-CN" altLang="en-US" sz="2400" dirty="0">
                <a:solidFill>
                  <a:srgbClr val="2E75B6"/>
                </a:solidFill>
              </a:rPr>
              <a:t>，人才需求不断增长。</a:t>
            </a:r>
            <a:endParaRPr lang="zh-CN" altLang="en-US" sz="2400" dirty="0">
              <a:solidFill>
                <a:srgbClr val="2E75B6"/>
              </a:solidFill>
            </a:endParaRPr>
          </a:p>
          <a:p>
            <a:endParaRPr lang="zh-CN" altLang="en-US" sz="2800" dirty="0"/>
          </a:p>
        </p:txBody>
      </p:sp>
      <p:sp>
        <p:nvSpPr>
          <p:cNvPr id="16" name="矩形 15"/>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文本框 9"/>
          <p:cNvSpPr txBox="1"/>
          <p:nvPr/>
        </p:nvSpPr>
        <p:spPr>
          <a:xfrm>
            <a:off x="982345" y="188595"/>
            <a:ext cx="3201670"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环境认知：宏观环境</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6" name="图片 5" descr="20200830就业PPT最终稿 (1)_15"/>
          <p:cNvPicPr>
            <a:picLocks noChangeAspect="1"/>
          </p:cNvPicPr>
          <p:nvPr/>
        </p:nvPicPr>
        <p:blipFill>
          <a:blip r:embed="rId1"/>
          <a:srcRect t="43943" b="8732"/>
          <a:stretch>
            <a:fillRect/>
          </a:stretch>
        </p:blipFill>
        <p:spPr>
          <a:xfrm>
            <a:off x="351155" y="3129280"/>
            <a:ext cx="11365865" cy="3025775"/>
          </a:xfrm>
          <a:prstGeom prst="rect">
            <a:avLst/>
          </a:prstGeom>
        </p:spPr>
      </p:pic>
      <p:cxnSp>
        <p:nvCxnSpPr>
          <p:cNvPr id="32" name="直接连接符 31"/>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11" name="Slide Number Placeholder 5"/>
          <p:cNvSpPr>
            <a:spLocks noGrp="1"/>
          </p:cNvSpPr>
          <p:nvPr>
            <p:ph type="sldNum" sz="quarter" idx="12"/>
          </p:nvPr>
        </p:nvSpPr>
        <p:spPr>
          <a:xfrm>
            <a:off x="9473043" y="6334298"/>
            <a:ext cx="2742843" cy="365125"/>
          </a:xfrm>
        </p:spPr>
        <p:txBody>
          <a:bodyPr/>
          <a:lstStyle>
            <a:lvl1pPr>
              <a:defRPr sz="2400">
                <a:solidFill>
                  <a:schemeClr val="bg1"/>
                </a:solidFill>
              </a:defRPr>
            </a:lvl1pPr>
          </a:lstStyle>
          <a:p>
            <a:r>
              <a:rPr lang="en-US" altLang="zh-CN" dirty="0" smtClean="0"/>
              <a:t>17</a:t>
            </a:r>
            <a:endParaRPr lang="zh-CN"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22598" y="989856"/>
            <a:ext cx="10971086" cy="1143000"/>
          </a:xfrm>
          <a:noFill/>
          <a:ln w="9525">
            <a:noFill/>
          </a:ln>
        </p:spPr>
        <p:txBody>
          <a:bodyPr anchor="ctr"/>
          <a:lstStyle/>
          <a:p>
            <a:r>
              <a:rPr lang="zh-CN" altLang="en-US" sz="3600" b="1" dirty="0">
                <a:solidFill>
                  <a:srgbClr val="2E75B6"/>
                </a:solidFill>
                <a:sym typeface="+mn-ea"/>
              </a:rPr>
              <a:t>毕业生就业的区域新空间</a:t>
            </a:r>
            <a:endParaRPr lang="zh-CN" altLang="en-US" sz="3600" b="1" dirty="0">
              <a:solidFill>
                <a:srgbClr val="2E75B6"/>
              </a:solidFill>
              <a:sym typeface="+mn-ea"/>
            </a:endParaRPr>
          </a:p>
        </p:txBody>
      </p:sp>
      <p:pic>
        <p:nvPicPr>
          <p:cNvPr id="71" name="图片 7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239763" y="2843753"/>
            <a:ext cx="2038987" cy="1404000"/>
          </a:xfrm>
          <a:prstGeom prst="rect">
            <a:avLst/>
          </a:prstGeom>
          <a:ln>
            <a:solidFill>
              <a:schemeClr val="bg1">
                <a:lumMod val="85000"/>
              </a:schemeClr>
            </a:solidFill>
          </a:ln>
        </p:spPr>
      </p:pic>
      <p:sp>
        <p:nvSpPr>
          <p:cNvPr id="72" name="文本框 71"/>
          <p:cNvSpPr txBox="1"/>
          <p:nvPr/>
        </p:nvSpPr>
        <p:spPr>
          <a:xfrm>
            <a:off x="8883398" y="3939599"/>
            <a:ext cx="1398191" cy="307777"/>
          </a:xfrm>
          <a:prstGeom prst="rect">
            <a:avLst/>
          </a:prstGeom>
          <a:solidFill>
            <a:schemeClr val="accent1"/>
          </a:solidFill>
        </p:spPr>
        <p:txBody>
          <a:bodyPr wrap="square" rtlCol="0">
            <a:spAutoFit/>
          </a:bodyPr>
          <a:lstStyle/>
          <a:p>
            <a:r>
              <a:rPr kumimoji="1" lang="zh-CN" altLang="en-US" sz="1400" dirty="0" smtClean="0">
                <a:solidFill>
                  <a:schemeClr val="bg1"/>
                </a:solidFill>
                <a:ea typeface="微软雅黑" panose="020B0503020204020204" pitchFamily="34" charset="-122"/>
              </a:rPr>
              <a:t>“一带一路”</a:t>
            </a:r>
            <a:endParaRPr kumimoji="1" lang="zh-CN" altLang="en-US" sz="1400" dirty="0">
              <a:solidFill>
                <a:schemeClr val="bg1"/>
              </a:solidFill>
              <a:ea typeface="微软雅黑" panose="020B0503020204020204" pitchFamily="34" charset="-122"/>
            </a:endParaRPr>
          </a:p>
        </p:txBody>
      </p:sp>
      <p:pic>
        <p:nvPicPr>
          <p:cNvPr id="73" name="图片 7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9763" y="4399953"/>
            <a:ext cx="2125975" cy="1404000"/>
          </a:xfrm>
          <a:prstGeom prst="rect">
            <a:avLst/>
          </a:prstGeom>
        </p:spPr>
      </p:pic>
      <p:sp>
        <p:nvSpPr>
          <p:cNvPr id="74" name="文本框 73"/>
          <p:cNvSpPr txBox="1"/>
          <p:nvPr/>
        </p:nvSpPr>
        <p:spPr>
          <a:xfrm>
            <a:off x="8962631" y="5492139"/>
            <a:ext cx="1398191" cy="307777"/>
          </a:xfrm>
          <a:prstGeom prst="rect">
            <a:avLst/>
          </a:prstGeom>
          <a:solidFill>
            <a:schemeClr val="accent1"/>
          </a:solidFill>
        </p:spPr>
        <p:txBody>
          <a:bodyPr wrap="square" rtlCol="0">
            <a:spAutoFit/>
          </a:bodyPr>
          <a:lstStyle/>
          <a:p>
            <a:pPr algn="ctr"/>
            <a:r>
              <a:rPr kumimoji="1" lang="zh-CN" altLang="en-US" sz="1400" dirty="0">
                <a:solidFill>
                  <a:schemeClr val="bg1"/>
                </a:solidFill>
                <a:ea typeface="微软雅黑" panose="020B0503020204020204" pitchFamily="34" charset="-122"/>
              </a:rPr>
              <a:t>国际组织</a:t>
            </a:r>
            <a:endParaRPr kumimoji="1" lang="zh-CN" altLang="en-US" sz="1400" dirty="0">
              <a:solidFill>
                <a:schemeClr val="bg1"/>
              </a:solidFill>
              <a:ea typeface="微软雅黑" panose="020B0503020204020204" pitchFamily="34" charset="-122"/>
            </a:endParaRPr>
          </a:p>
        </p:txBody>
      </p:sp>
      <p:pic>
        <p:nvPicPr>
          <p:cNvPr id="75" name="图片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926" y="2823276"/>
            <a:ext cx="2056334" cy="1414874"/>
          </a:xfrm>
          <a:prstGeom prst="rect">
            <a:avLst/>
          </a:prstGeom>
        </p:spPr>
      </p:pic>
      <p:sp>
        <p:nvSpPr>
          <p:cNvPr id="76" name="文本框 75"/>
          <p:cNvSpPr txBox="1"/>
          <p:nvPr/>
        </p:nvSpPr>
        <p:spPr>
          <a:xfrm>
            <a:off x="4705998" y="3932679"/>
            <a:ext cx="913344" cy="306705"/>
          </a:xfrm>
          <a:prstGeom prst="rect">
            <a:avLst/>
          </a:prstGeom>
          <a:solidFill>
            <a:schemeClr val="accent1"/>
          </a:solidFill>
        </p:spPr>
        <p:txBody>
          <a:bodyPr wrap="square" rtlCol="0">
            <a:spAutoFit/>
          </a:bodyPr>
          <a:lstStyle/>
          <a:p>
            <a:pPr algn="ctr"/>
            <a:r>
              <a:rPr kumimoji="1" lang="zh-CN" altLang="en-US" sz="1400" dirty="0">
                <a:solidFill>
                  <a:schemeClr val="bg1"/>
                </a:solidFill>
                <a:ea typeface="微软雅黑" panose="020B0503020204020204" pitchFamily="34" charset="-122"/>
              </a:rPr>
              <a:t>东北振兴</a:t>
            </a:r>
            <a:endParaRPr kumimoji="1" lang="zh-CN" altLang="en-US" sz="1400" dirty="0">
              <a:solidFill>
                <a:schemeClr val="bg1"/>
              </a:solidFill>
              <a:ea typeface="微软雅黑" panose="020B0503020204020204" pitchFamily="34" charset="-122"/>
            </a:endParaRPr>
          </a:p>
        </p:txBody>
      </p:sp>
      <p:pic>
        <p:nvPicPr>
          <p:cNvPr id="82" name="图片 8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366780" y="4399953"/>
            <a:ext cx="1915407" cy="1379847"/>
          </a:xfrm>
          <a:custGeom>
            <a:avLst/>
            <a:gdLst>
              <a:gd name="connsiteX0" fmla="*/ 0 w 6557551"/>
              <a:gd name="connsiteY0" fmla="*/ 0 h 5220000"/>
              <a:gd name="connsiteX1" fmla="*/ 6557551 w 6557551"/>
              <a:gd name="connsiteY1" fmla="*/ 0 h 5220000"/>
              <a:gd name="connsiteX2" fmla="*/ 6557551 w 6557551"/>
              <a:gd name="connsiteY2" fmla="*/ 4571880 h 5220000"/>
              <a:gd name="connsiteX3" fmla="*/ 4876672 w 6557551"/>
              <a:gd name="connsiteY3" fmla="*/ 4571880 h 5220000"/>
              <a:gd name="connsiteX4" fmla="*/ 4876672 w 6557551"/>
              <a:gd name="connsiteY4" fmla="*/ 5220000 h 5220000"/>
              <a:gd name="connsiteX5" fmla="*/ 0 w 6557551"/>
              <a:gd name="connsiteY5" fmla="*/ 5220000 h 52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7551" h="5220000">
                <a:moveTo>
                  <a:pt x="0" y="0"/>
                </a:moveTo>
                <a:lnTo>
                  <a:pt x="6557551" y="0"/>
                </a:lnTo>
                <a:lnTo>
                  <a:pt x="6557551" y="4571880"/>
                </a:lnTo>
                <a:lnTo>
                  <a:pt x="4876672" y="4571880"/>
                </a:lnTo>
                <a:lnTo>
                  <a:pt x="4876672" y="5220000"/>
                </a:lnTo>
                <a:lnTo>
                  <a:pt x="0" y="5220000"/>
                </a:lnTo>
                <a:close/>
              </a:path>
            </a:pathLst>
          </a:custGeom>
          <a:ln>
            <a:noFill/>
          </a:ln>
        </p:spPr>
      </p:pic>
      <p:sp>
        <p:nvSpPr>
          <p:cNvPr id="83" name="文本框 82"/>
          <p:cNvSpPr txBox="1"/>
          <p:nvPr/>
        </p:nvSpPr>
        <p:spPr>
          <a:xfrm>
            <a:off x="1660301" y="5493929"/>
            <a:ext cx="1621886" cy="306705"/>
          </a:xfrm>
          <a:prstGeom prst="rect">
            <a:avLst/>
          </a:prstGeom>
          <a:solidFill>
            <a:schemeClr val="accent1"/>
          </a:solidFill>
        </p:spPr>
        <p:txBody>
          <a:bodyPr wrap="square" rtlCol="0">
            <a:spAutoFit/>
          </a:bodyPr>
          <a:lstStyle/>
          <a:p>
            <a:r>
              <a:rPr kumimoji="1" lang="zh-CN" altLang="en-US" sz="1400" dirty="0">
                <a:solidFill>
                  <a:schemeClr val="bg1"/>
                </a:solidFill>
                <a:ea typeface="微软雅黑" panose="020B0503020204020204" pitchFamily="34" charset="-122"/>
              </a:rPr>
              <a:t>“粤港澳大湾区”</a:t>
            </a:r>
            <a:endParaRPr kumimoji="1" lang="zh-CN" altLang="en-US" sz="1400" dirty="0">
              <a:solidFill>
                <a:schemeClr val="bg1"/>
              </a:solidFill>
              <a:ea typeface="微软雅黑" panose="020B0503020204020204" pitchFamily="34" charset="-122"/>
            </a:endParaRPr>
          </a:p>
        </p:txBody>
      </p:sp>
      <p:sp>
        <p:nvSpPr>
          <p:cNvPr id="84" name="矩形 83"/>
          <p:cNvSpPr/>
          <p:nvPr/>
        </p:nvSpPr>
        <p:spPr>
          <a:xfrm>
            <a:off x="1239324" y="4423333"/>
            <a:ext cx="2042863" cy="1379847"/>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ea typeface="微软雅黑" panose="020B0503020204020204" pitchFamily="34" charset="-122"/>
            </a:endParaRPr>
          </a:p>
        </p:txBody>
      </p:sp>
      <p:pic>
        <p:nvPicPr>
          <p:cNvPr id="88" name="图片 87"/>
          <p:cNvPicPr>
            <a:picLocks noChangeAspect="1"/>
          </p:cNvPicPr>
          <p:nvPr/>
        </p:nvPicPr>
        <p:blipFill rotWithShape="1">
          <a:blip r:embed="rId5" cstate="print">
            <a:extLst>
              <a:ext uri="{28A0092B-C50C-407E-A947-70E740481C1C}">
                <a14:useLocalDpi xmlns:a14="http://schemas.microsoft.com/office/drawing/2010/main" val="0"/>
              </a:ext>
            </a:extLst>
          </a:blip>
          <a:srcRect l="14285" t="11113" r="14285" b="41228"/>
          <a:stretch>
            <a:fillRect/>
          </a:stretch>
        </p:blipFill>
        <p:spPr>
          <a:xfrm>
            <a:off x="3574926" y="4377059"/>
            <a:ext cx="2184108" cy="1425917"/>
          </a:xfrm>
          <a:prstGeom prst="rect">
            <a:avLst/>
          </a:prstGeom>
        </p:spPr>
      </p:pic>
      <p:sp>
        <p:nvSpPr>
          <p:cNvPr id="89" name="文本框 88"/>
          <p:cNvSpPr txBox="1"/>
          <p:nvPr/>
        </p:nvSpPr>
        <p:spPr>
          <a:xfrm>
            <a:off x="4363647" y="5489846"/>
            <a:ext cx="1395386" cy="306705"/>
          </a:xfrm>
          <a:prstGeom prst="rect">
            <a:avLst/>
          </a:prstGeom>
          <a:solidFill>
            <a:schemeClr val="accent1"/>
          </a:solidFill>
        </p:spPr>
        <p:txBody>
          <a:bodyPr wrap="square" rtlCol="0">
            <a:spAutoFit/>
          </a:bodyPr>
          <a:lstStyle/>
          <a:p>
            <a:r>
              <a:rPr kumimoji="1" lang="zh-CN" altLang="en-US" sz="1400" dirty="0">
                <a:solidFill>
                  <a:schemeClr val="bg1"/>
                </a:solidFill>
                <a:ea typeface="微软雅黑" panose="020B0503020204020204" pitchFamily="34" charset="-122"/>
              </a:rPr>
              <a:t>“长江经济带”</a:t>
            </a:r>
            <a:endParaRPr kumimoji="1" lang="zh-CN" altLang="en-US" sz="1400" dirty="0">
              <a:solidFill>
                <a:schemeClr val="bg1"/>
              </a:solidFill>
              <a:ea typeface="微软雅黑" panose="020B0503020204020204" pitchFamily="34" charset="-122"/>
            </a:endParaRPr>
          </a:p>
        </p:txBody>
      </p:sp>
      <p:pic>
        <p:nvPicPr>
          <p:cNvPr id="93" name="图片 9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4781" y="2817532"/>
            <a:ext cx="2090265" cy="1414874"/>
          </a:xfrm>
          <a:prstGeom prst="rect">
            <a:avLst/>
          </a:prstGeom>
          <a:ln>
            <a:solidFill>
              <a:schemeClr val="bg1">
                <a:lumMod val="85000"/>
              </a:schemeClr>
            </a:solidFill>
          </a:ln>
        </p:spPr>
      </p:pic>
      <p:sp>
        <p:nvSpPr>
          <p:cNvPr id="94" name="文本框 93"/>
          <p:cNvSpPr txBox="1"/>
          <p:nvPr/>
        </p:nvSpPr>
        <p:spPr>
          <a:xfrm>
            <a:off x="6337605" y="3957736"/>
            <a:ext cx="1683299" cy="306705"/>
          </a:xfrm>
          <a:prstGeom prst="rect">
            <a:avLst/>
          </a:prstGeom>
          <a:solidFill>
            <a:schemeClr val="accent1"/>
          </a:solidFill>
        </p:spPr>
        <p:txBody>
          <a:bodyPr wrap="square" rtlCol="0">
            <a:spAutoFit/>
          </a:bodyPr>
          <a:lstStyle/>
          <a:p>
            <a:r>
              <a:rPr kumimoji="1" lang="zh-CN" altLang="en-US" sz="1400" dirty="0">
                <a:solidFill>
                  <a:schemeClr val="bg1"/>
                </a:solidFill>
                <a:ea typeface="微软雅黑" panose="020B0503020204020204" pitchFamily="34" charset="-122"/>
              </a:rPr>
              <a:t>“京津冀协同发展”</a:t>
            </a:r>
            <a:endParaRPr kumimoji="1" lang="zh-CN" altLang="en-US" sz="1400" dirty="0">
              <a:solidFill>
                <a:schemeClr val="bg1"/>
              </a:solidFill>
              <a:ea typeface="微软雅黑" panose="020B0503020204020204" pitchFamily="34" charset="-122"/>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3229" y="4373117"/>
            <a:ext cx="2149235" cy="1432147"/>
          </a:xfrm>
          <a:prstGeom prst="rect">
            <a:avLst/>
          </a:prstGeom>
        </p:spPr>
      </p:pic>
      <p:sp>
        <p:nvSpPr>
          <p:cNvPr id="99" name="文本框 98"/>
          <p:cNvSpPr txBox="1"/>
          <p:nvPr/>
        </p:nvSpPr>
        <p:spPr>
          <a:xfrm>
            <a:off x="6457246" y="5487572"/>
            <a:ext cx="1627927" cy="306705"/>
          </a:xfrm>
          <a:prstGeom prst="rect">
            <a:avLst/>
          </a:prstGeom>
          <a:solidFill>
            <a:schemeClr val="accent1"/>
          </a:solidFill>
        </p:spPr>
        <p:txBody>
          <a:bodyPr wrap="square" rtlCol="0">
            <a:spAutoFit/>
          </a:bodyPr>
          <a:lstStyle/>
          <a:p>
            <a:r>
              <a:rPr kumimoji="1" lang="zh-CN" altLang="en-US" sz="1400" dirty="0">
                <a:solidFill>
                  <a:schemeClr val="bg1"/>
                </a:solidFill>
                <a:ea typeface="微软雅黑" panose="020B0503020204020204" pitchFamily="34" charset="-122"/>
              </a:rPr>
              <a:t>“雄安新区建设”</a:t>
            </a:r>
            <a:endParaRPr kumimoji="1" lang="zh-CN" altLang="en-US" sz="1400" dirty="0">
              <a:solidFill>
                <a:schemeClr val="bg1"/>
              </a:solidFill>
              <a:ea typeface="微软雅黑" panose="020B0503020204020204" pitchFamily="34" charset="-122"/>
            </a:endParaRPr>
          </a:p>
        </p:txBody>
      </p:sp>
      <p:pic>
        <p:nvPicPr>
          <p:cNvPr id="104" name="图片 103"/>
          <p:cNvPicPr>
            <a:picLocks noChangeAspect="1"/>
          </p:cNvPicPr>
          <p:nvPr/>
        </p:nvPicPr>
        <p:blipFill rotWithShape="1">
          <a:blip r:embed="rId8" cstate="print">
            <a:extLst>
              <a:ext uri="{28A0092B-C50C-407E-A947-70E740481C1C}">
                <a14:useLocalDpi xmlns:a14="http://schemas.microsoft.com/office/drawing/2010/main" val="0"/>
              </a:ext>
            </a:extLst>
          </a:blip>
          <a:srcRect t="12265" r="8625" b="7234"/>
          <a:stretch>
            <a:fillRect/>
          </a:stretch>
        </p:blipFill>
        <p:spPr>
          <a:xfrm>
            <a:off x="1225071" y="2817532"/>
            <a:ext cx="2056334" cy="1388589"/>
          </a:xfrm>
          <a:prstGeom prst="rect">
            <a:avLst/>
          </a:prstGeom>
        </p:spPr>
      </p:pic>
      <p:sp>
        <p:nvSpPr>
          <p:cNvPr id="105" name="文本框 104"/>
          <p:cNvSpPr txBox="1"/>
          <p:nvPr/>
        </p:nvSpPr>
        <p:spPr>
          <a:xfrm>
            <a:off x="2018678" y="3898344"/>
            <a:ext cx="1262727" cy="306705"/>
          </a:xfrm>
          <a:prstGeom prst="rect">
            <a:avLst/>
          </a:prstGeom>
          <a:solidFill>
            <a:schemeClr val="accent1"/>
          </a:solidFill>
        </p:spPr>
        <p:txBody>
          <a:bodyPr wrap="square" rtlCol="0">
            <a:spAutoFit/>
          </a:bodyPr>
          <a:lstStyle/>
          <a:p>
            <a:pPr algn="ctr"/>
            <a:r>
              <a:rPr kumimoji="1" lang="zh-CN" altLang="en-US" sz="1400" dirty="0">
                <a:solidFill>
                  <a:schemeClr val="bg1"/>
                </a:solidFill>
                <a:ea typeface="微软雅黑" panose="020B0503020204020204" pitchFamily="34" charset="-122"/>
              </a:rPr>
              <a:t>西部大开发</a:t>
            </a:r>
            <a:endParaRPr kumimoji="1" lang="zh-CN" altLang="en-US" sz="1400" dirty="0">
              <a:solidFill>
                <a:schemeClr val="bg1"/>
              </a:solidFill>
              <a:ea typeface="微软雅黑" panose="020B0503020204020204" pitchFamily="34" charset="-122"/>
            </a:endParaRPr>
          </a:p>
        </p:txBody>
      </p:sp>
      <p:sp>
        <p:nvSpPr>
          <p:cNvPr id="80" name="矩形 79"/>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81" name="直接连接符 80"/>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 name="文本框 9"/>
          <p:cNvSpPr txBox="1"/>
          <p:nvPr/>
        </p:nvSpPr>
        <p:spPr>
          <a:xfrm>
            <a:off x="981710" y="203835"/>
            <a:ext cx="3201670"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环境认知：宏观环境</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 name="矩形 2"/>
          <p:cNvSpPr/>
          <p:nvPr/>
        </p:nvSpPr>
        <p:spPr>
          <a:xfrm>
            <a:off x="1225071" y="2219392"/>
            <a:ext cx="9287416" cy="369332"/>
          </a:xfrm>
          <a:prstGeom prst="rect">
            <a:avLst/>
          </a:prstGeom>
        </p:spPr>
        <p:txBody>
          <a:bodyPr wrap="square">
            <a:spAutoFit/>
          </a:bodyPr>
          <a:lstStyle/>
          <a:p>
            <a:r>
              <a:rPr lang="zh-CN" altLang="en-US" dirty="0" smtClean="0">
                <a:solidFill>
                  <a:srgbClr val="2E75B6"/>
                </a:solidFill>
              </a:rPr>
              <a:t>随着国家区域协调发展战略的不断推进，对人力资源需求较大，为毕业生提供了就业空间。</a:t>
            </a:r>
            <a:endParaRPr lang="zh-CN" altLang="en-US" dirty="0"/>
          </a:p>
        </p:txBody>
      </p:sp>
      <p:cxnSp>
        <p:nvCxnSpPr>
          <p:cNvPr id="24" name="直接连接符 23"/>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27" name="Slide Number Placeholder 5"/>
          <p:cNvSpPr>
            <a:spLocks noGrp="1"/>
          </p:cNvSpPr>
          <p:nvPr>
            <p:ph type="sldNum" sz="quarter" idx="12"/>
          </p:nvPr>
        </p:nvSpPr>
        <p:spPr>
          <a:xfrm>
            <a:off x="9473043" y="6334298"/>
            <a:ext cx="2742843" cy="365125"/>
          </a:xfrm>
        </p:spPr>
        <p:txBody>
          <a:bodyPr/>
          <a:lstStyle>
            <a:lvl1pPr>
              <a:defRPr sz="2400">
                <a:solidFill>
                  <a:schemeClr val="bg1"/>
                </a:solidFill>
              </a:defRPr>
            </a:lvl1pPr>
          </a:lstStyle>
          <a:p>
            <a:r>
              <a:rPr lang="en-US" altLang="zh-CN" dirty="0" smtClean="0"/>
              <a:t>18</a:t>
            </a:r>
            <a:endParaRPr lang="zh-CN"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p:cNvSpPr/>
          <p:nvPr/>
        </p:nvSpPr>
        <p:spPr>
          <a:xfrm>
            <a:off x="1034484" y="2195491"/>
            <a:ext cx="4477124" cy="4067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8091" y="519261"/>
            <a:ext cx="10514231" cy="1325563"/>
          </a:xfrm>
        </p:spPr>
        <p:txBody>
          <a:bodyPr vert="horz" lIns="91440" tIns="45720" rIns="91440" bIns="45720" rtlCol="0" anchor="ctr">
            <a:normAutofit/>
          </a:bodyPr>
          <a:lstStyle/>
          <a:p>
            <a:pPr algn="ctr" defTabSz="914400" eaLnBrk="0" fontAlgn="base" hangingPunct="0">
              <a:spcAft>
                <a:spcPct val="0"/>
              </a:spcAft>
            </a:pPr>
            <a:r>
              <a:rPr lang="zh-CN" altLang="zh-CN" sz="3600" b="1" dirty="0">
                <a:solidFill>
                  <a:schemeClr val="accent1">
                    <a:lumMod val="75000"/>
                  </a:schemeClr>
                </a:solidFill>
                <a:latin typeface="微软雅黑" panose="020B0503020204020204" pitchFamily="34" charset="-122"/>
                <a:ea typeface="微软雅黑" panose="020B0503020204020204" pitchFamily="34" charset="-122"/>
                <a:cs typeface="+mn-cs"/>
              </a:rPr>
              <a:t>党和国家对于新时代高校毕业生的新要求</a:t>
            </a:r>
            <a:endParaRPr lang="zh-CN" altLang="en-US" sz="3600" b="1" dirty="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16" name="矩形 15"/>
          <p:cNvSpPr/>
          <p:nvPr/>
        </p:nvSpPr>
        <p:spPr>
          <a:xfrm>
            <a:off x="1339736" y="2447199"/>
            <a:ext cx="3899578" cy="3496505"/>
          </a:xfrm>
          <a:prstGeom prst="rect">
            <a:avLst/>
          </a:prstGeom>
          <a:solidFill>
            <a:schemeClr val="accent1">
              <a:lumMod val="75000"/>
            </a:schemeClr>
          </a:solidFill>
          <a:ln w="38100">
            <a:solidFill>
              <a:schemeClr val="accent1">
                <a:lumMod val="75000"/>
              </a:schemeClr>
            </a:solidFill>
          </a:ln>
        </p:spPr>
        <p:txBody>
          <a:bodyPr wrap="square" lIns="143940" tIns="143940" rIns="143940" bIns="143940">
            <a:spAutoFit/>
          </a:bodyPr>
          <a:lstStyle/>
          <a:p>
            <a:pPr>
              <a:lnSpc>
                <a:spcPct val="130000"/>
              </a:lnSpc>
            </a:pPr>
            <a:r>
              <a:rPr lang="zh-CN" altLang="en-US" b="1" dirty="0">
                <a:solidFill>
                  <a:schemeClr val="bg1"/>
                </a:solidFill>
                <a:latin typeface="微软雅黑" panose="020B0503020204020204" pitchFamily="34" charset="-122"/>
                <a:ea typeface="微软雅黑" panose="020B0503020204020204" pitchFamily="34" charset="-122"/>
              </a:rPr>
              <a:t>“深入实施人才强国战略和就业优先战略，以培育和践行社会主义核心价值观为引领，以服务基层发展为目标，以更好发挥高校毕业生作用为核心，进一步创新体制机制，完善政策措施，健全服务体系，加快构建引导和鼓励高校毕业生到基层工作长效机制，确保下得去、留得住、干得好、流得动。”</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2913492" y="1532716"/>
            <a:ext cx="7412123" cy="400110"/>
          </a:xfrm>
          <a:prstGeom prst="rect">
            <a:avLst/>
          </a:prstGeom>
        </p:spPr>
        <p:txBody>
          <a:bodyPr wrap="square">
            <a:spAutoFit/>
          </a:bodyPr>
          <a:lstStyle/>
          <a:p>
            <a:r>
              <a:rPr lang="en-US" altLang="zh-CN" sz="2000" b="1" dirty="0">
                <a:solidFill>
                  <a:schemeClr val="accent1">
                    <a:lumMod val="75000"/>
                  </a:schemeClr>
                </a:solidFill>
                <a:latin typeface="微软雅黑" panose="020B0503020204020204" pitchFamily="34" charset="-122"/>
                <a:ea typeface="微软雅黑" panose="020B0503020204020204" pitchFamily="34" charset="-122"/>
              </a:rPr>
              <a:t>《</a:t>
            </a:r>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关于进一步引导和鼓励高校毕业生到基层工作的意见</a:t>
            </a:r>
            <a:r>
              <a:rPr lang="en-US" altLang="zh-CN" sz="2000" b="1" dirty="0">
                <a:solidFill>
                  <a:schemeClr val="accent1">
                    <a:lumMod val="75000"/>
                  </a:schemeClr>
                </a:solidFill>
                <a:latin typeface="微软雅黑" panose="020B0503020204020204" pitchFamily="34" charset="-122"/>
                <a:ea typeface="微软雅黑" panose="020B0503020204020204" pitchFamily="34" charset="-122"/>
              </a:rPr>
              <a:t>》</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6176251" y="2132856"/>
            <a:ext cx="5336982" cy="3657470"/>
            <a:chOff x="4794365" y="1241858"/>
            <a:chExt cx="3744416" cy="3658994"/>
          </a:xfrm>
        </p:grpSpPr>
        <p:sp>
          <p:nvSpPr>
            <p:cNvPr id="19" name="矩形 18"/>
            <p:cNvSpPr/>
            <p:nvPr/>
          </p:nvSpPr>
          <p:spPr>
            <a:xfrm>
              <a:off x="4794365" y="1241858"/>
              <a:ext cx="3744416" cy="615296"/>
            </a:xfrm>
            <a:prstGeom prst="rect">
              <a:avLst/>
            </a:prstGeom>
          </p:spPr>
          <p:txBody>
            <a:bodyPr wrap="square">
              <a:spAutoFit/>
            </a:bodyPr>
            <a:lstStyle/>
            <a:p>
              <a:pPr marL="285750" indent="-285750">
                <a:lnSpc>
                  <a:spcPct val="200000"/>
                </a:lnSpc>
                <a:buClr>
                  <a:srgbClr val="076E97"/>
                </a:buClr>
                <a:buFont typeface="Wingdings" panose="05000000000000000000" pitchFamily="2" charset="2"/>
                <a:buChar char="l"/>
              </a:pPr>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投身扶贫开发和农业现代化建设</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4794365" y="1882251"/>
              <a:ext cx="3744416" cy="615296"/>
            </a:xfrm>
            <a:prstGeom prst="rect">
              <a:avLst/>
            </a:prstGeom>
          </p:spPr>
          <p:txBody>
            <a:bodyPr wrap="square">
              <a:spAutoFit/>
            </a:bodyPr>
            <a:lstStyle/>
            <a:p>
              <a:pPr marL="285750" indent="-285750">
                <a:lnSpc>
                  <a:spcPct val="200000"/>
                </a:lnSpc>
                <a:buClr>
                  <a:srgbClr val="076E97"/>
                </a:buClr>
                <a:buFont typeface="Wingdings" panose="05000000000000000000" pitchFamily="2" charset="2"/>
                <a:buChar char="l"/>
              </a:pPr>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到中西部地区、东北地区、艰苦边远地区</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4804623" y="2522643"/>
              <a:ext cx="3285908" cy="615296"/>
            </a:xfrm>
            <a:prstGeom prst="rect">
              <a:avLst/>
            </a:prstGeom>
          </p:spPr>
          <p:txBody>
            <a:bodyPr wrap="square">
              <a:spAutoFit/>
            </a:bodyPr>
            <a:lstStyle/>
            <a:p>
              <a:pPr marL="285750" indent="-285750">
                <a:lnSpc>
                  <a:spcPct val="200000"/>
                </a:lnSpc>
                <a:buClr>
                  <a:srgbClr val="076E97"/>
                </a:buClr>
                <a:buFont typeface="Wingdings" panose="05000000000000000000" pitchFamily="2" charset="2"/>
                <a:buChar char="l"/>
              </a:pPr>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到基层机关事业单位工作</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4804623" y="3198699"/>
              <a:ext cx="3285908" cy="563018"/>
            </a:xfrm>
            <a:prstGeom prst="rect">
              <a:avLst/>
            </a:prstGeom>
          </p:spPr>
          <p:txBody>
            <a:bodyPr wrap="square">
              <a:spAutoFit/>
            </a:bodyPr>
            <a:lstStyle/>
            <a:p>
              <a:pPr marL="285750" indent="-285750">
                <a:lnSpc>
                  <a:spcPct val="200000"/>
                </a:lnSpc>
                <a:buClr>
                  <a:srgbClr val="076E97"/>
                </a:buClr>
                <a:buFont typeface="Wingdings" panose="05000000000000000000" pitchFamily="2" charset="2"/>
                <a:buChar char="l"/>
              </a:pPr>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鼓励大学生参军入伍</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4804623" y="3815414"/>
              <a:ext cx="2890218" cy="615296"/>
            </a:xfrm>
            <a:prstGeom prst="rect">
              <a:avLst/>
            </a:prstGeom>
          </p:spPr>
          <p:txBody>
            <a:bodyPr wrap="square">
              <a:spAutoFit/>
            </a:bodyPr>
            <a:lstStyle/>
            <a:p>
              <a:pPr marL="285750" indent="-285750">
                <a:lnSpc>
                  <a:spcPct val="200000"/>
                </a:lnSpc>
                <a:buClr>
                  <a:srgbClr val="076E97"/>
                </a:buClr>
                <a:buFont typeface="Wingdings" panose="05000000000000000000" pitchFamily="2" charset="2"/>
                <a:buChar char="l"/>
              </a:pPr>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到中小微企业就业</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4828726" y="4337834"/>
              <a:ext cx="3106242" cy="563018"/>
            </a:xfrm>
            <a:prstGeom prst="rect">
              <a:avLst/>
            </a:prstGeom>
          </p:spPr>
          <p:txBody>
            <a:bodyPr wrap="square">
              <a:spAutoFit/>
            </a:bodyPr>
            <a:lstStyle/>
            <a:p>
              <a:pPr marL="285750" indent="-285750">
                <a:lnSpc>
                  <a:spcPct val="200000"/>
                </a:lnSpc>
                <a:buClr>
                  <a:srgbClr val="076E97"/>
                </a:buClr>
                <a:buFont typeface="Wingdings" panose="05000000000000000000" pitchFamily="2" charset="2"/>
                <a:buChar char="l"/>
              </a:pPr>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到基层创新创业</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grpSp>
      <p:sp>
        <p:nvSpPr>
          <p:cNvPr id="31" name="矩形 30"/>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32" name="直接连接符 31"/>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36" name="Slide Number Placeholder 5"/>
          <p:cNvSpPr>
            <a:spLocks noGrp="1"/>
          </p:cNvSpPr>
          <p:nvPr>
            <p:ph type="sldNum" sz="quarter" idx="12"/>
          </p:nvPr>
        </p:nvSpPr>
        <p:spPr>
          <a:xfrm>
            <a:off x="9473043" y="6334298"/>
            <a:ext cx="2742843" cy="365125"/>
          </a:xfrm>
        </p:spPr>
        <p:txBody>
          <a:bodyPr/>
          <a:lstStyle>
            <a:lvl1pPr>
              <a:defRPr sz="2400">
                <a:solidFill>
                  <a:schemeClr val="bg1"/>
                </a:solidFill>
              </a:defRPr>
            </a:lvl1pPr>
          </a:lstStyle>
          <a:p>
            <a:fld id="{4EDFC277-0F5F-4CFE-A345-BA92287D4929}" type="slidenum">
              <a:rPr lang="zh-CN" altLang="en-US" smtClean="0"/>
            </a:fld>
            <a:endParaRPr lang="zh-CN" altLang="en-US" dirty="0"/>
          </a:p>
        </p:txBody>
      </p:sp>
      <p:sp>
        <p:nvSpPr>
          <p:cNvPr id="26" name="文本框 9"/>
          <p:cNvSpPr txBox="1"/>
          <p:nvPr/>
        </p:nvSpPr>
        <p:spPr>
          <a:xfrm>
            <a:off x="982345" y="188595"/>
            <a:ext cx="3201670"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环境认知：宏观环境</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2" name="直接连接符 31"/>
          <p:cNvCxnSpPr/>
          <p:nvPr/>
        </p:nvCxnSpPr>
        <p:spPr>
          <a:xfrm flipV="1">
            <a:off x="6652764" y="2604148"/>
            <a:ext cx="1840562" cy="117656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410" name="内容占位符 5"/>
          <p:cNvSpPr>
            <a:spLocks noGrp="1"/>
          </p:cNvSpPr>
          <p:nvPr>
            <p:ph idx="1"/>
          </p:nvPr>
        </p:nvSpPr>
        <p:spPr>
          <a:xfrm>
            <a:off x="6760211" y="1491475"/>
            <a:ext cx="3232150" cy="2740025"/>
          </a:xfrm>
        </p:spPr>
        <p:txBody>
          <a:bodyPr vert="horz" wrap="square" lIns="91440" tIns="45720" rIns="91440" bIns="45720" anchor="t"/>
          <a:lstStyle/>
          <a:p>
            <a:pPr marL="0" indent="0" eaLnBrk="1" hangingPunct="1">
              <a:buNone/>
            </a:pPr>
            <a:endParaRPr lang="zh-CN" altLang="zh-CN" dirty="0"/>
          </a:p>
          <a:p>
            <a:pPr marL="0" indent="0" eaLnBrk="1" hangingPunct="1">
              <a:buNone/>
            </a:pPr>
            <a:endParaRPr lang="zh-CN" altLang="en-US" dirty="0"/>
          </a:p>
          <a:p>
            <a:pPr marL="0" indent="0" eaLnBrk="1" hangingPunct="1">
              <a:buNone/>
            </a:pPr>
            <a:endParaRPr lang="zh-CN" altLang="en-US" dirty="0"/>
          </a:p>
          <a:p>
            <a:pPr marL="0" indent="0" eaLnBrk="1" hangingPunct="1">
              <a:buNone/>
            </a:pPr>
            <a:endParaRPr lang="zh-CN" altLang="en-US" dirty="0"/>
          </a:p>
        </p:txBody>
      </p:sp>
      <p:sp>
        <p:nvSpPr>
          <p:cNvPr id="9" name="文本框 9"/>
          <p:cNvSpPr txBox="1"/>
          <p:nvPr/>
        </p:nvSpPr>
        <p:spPr>
          <a:xfrm>
            <a:off x="982638" y="243662"/>
            <a:ext cx="2376264" cy="375920"/>
          </a:xfrm>
          <a:prstGeom prst="rect">
            <a:avLst/>
          </a:prstGeom>
          <a:noFill/>
        </p:spPr>
        <p:txBody>
          <a:bodyPr wrap="square" lIns="68580" tIns="34290" rIns="68580" bIns="34290" rtlCol="0">
            <a:spAutoFit/>
          </a:bodyPr>
          <a:lstStyle/>
          <a:p>
            <a:pPr marL="0" lvl="1"/>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职业生涯规划</a:t>
            </a:r>
            <a:endParaRPr lang="zh-CN" altLang="en-US" sz="2000" dirty="0">
              <a:solidFill>
                <a:schemeClr val="accent1">
                  <a:lumMod val="7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3192792" y="3152953"/>
            <a:ext cx="2800961" cy="90565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049135" y="4084005"/>
            <a:ext cx="1957318" cy="98483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981053" y="4058605"/>
            <a:ext cx="3307739" cy="632862"/>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7477888" y="1677098"/>
            <a:ext cx="2473019" cy="1558975"/>
            <a:chOff x="6352096" y="849600"/>
            <a:chExt cx="1549400" cy="1037208"/>
          </a:xfrm>
        </p:grpSpPr>
        <p:sp>
          <p:nvSpPr>
            <p:cNvPr id="21" name="椭圆 20"/>
            <p:cNvSpPr/>
            <p:nvPr/>
          </p:nvSpPr>
          <p:spPr>
            <a:xfrm>
              <a:off x="6608192" y="849600"/>
              <a:ext cx="1037208" cy="103720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6352096" y="1094603"/>
              <a:ext cx="1549400" cy="470967"/>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B</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r>
                <a:rPr lang="zh-CN" altLang="en-US" sz="2000" b="1" dirty="0">
                  <a:solidFill>
                    <a:schemeClr val="bg1"/>
                  </a:solidFill>
                  <a:latin typeface="微软雅黑" panose="020B0503020204020204" pitchFamily="34" charset="-122"/>
                  <a:ea typeface="微软雅黑" panose="020B0503020204020204" pitchFamily="34" charset="-122"/>
                </a:rPr>
                <a:t>我在哪里？</a:t>
              </a:r>
              <a:endParaRPr lang="en-US" altLang="zh-CN" sz="2000" b="1" dirty="0">
                <a:solidFill>
                  <a:schemeClr val="bg1"/>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995156" y="1478293"/>
            <a:ext cx="3576533" cy="2475168"/>
            <a:chOff x="1329221" y="1121088"/>
            <a:chExt cx="1549400" cy="1037208"/>
          </a:xfrm>
        </p:grpSpPr>
        <p:sp>
          <p:nvSpPr>
            <p:cNvPr id="24" name="椭圆 23"/>
            <p:cNvSpPr/>
            <p:nvPr/>
          </p:nvSpPr>
          <p:spPr>
            <a:xfrm>
              <a:off x="1533352" y="1121088"/>
              <a:ext cx="1037208" cy="103720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329221" y="1328859"/>
              <a:ext cx="1549400" cy="530342"/>
            </a:xfrm>
            <a:prstGeom prst="rect">
              <a:avLst/>
            </a:prstGeom>
            <a:noFill/>
          </p:spPr>
          <p:txBody>
            <a:bodyPr wrap="square" rtlCol="0">
              <a:spAutoFit/>
            </a:bodyPr>
            <a:lstStyle/>
            <a:p>
              <a:pPr algn="ctr"/>
              <a:r>
                <a:rPr lang="en-US" altLang="zh-CN" sz="3200" b="1" dirty="0">
                  <a:solidFill>
                    <a:schemeClr val="bg1"/>
                  </a:solidFill>
                  <a:latin typeface="微软雅黑" panose="020B0503020204020204" pitchFamily="34" charset="-122"/>
                  <a:ea typeface="微软雅黑" panose="020B0503020204020204" pitchFamily="34" charset="-122"/>
                </a:rPr>
                <a:t>A</a:t>
              </a:r>
              <a:endParaRPr lang="en-US" altLang="zh-CN" sz="3200" b="1" dirty="0">
                <a:solidFill>
                  <a:schemeClr val="bg1"/>
                </a:solidFill>
                <a:latin typeface="微软雅黑" panose="020B0503020204020204" pitchFamily="34" charset="-122"/>
                <a:ea typeface="微软雅黑" panose="020B0503020204020204" pitchFamily="34" charset="-122"/>
              </a:endParaRPr>
            </a:p>
            <a:p>
              <a:pPr algn="ctr"/>
              <a:r>
                <a:rPr lang="zh-CN" altLang="en-US" sz="3200" b="1" dirty="0">
                  <a:solidFill>
                    <a:schemeClr val="bg1"/>
                  </a:solidFill>
                  <a:latin typeface="微软雅黑" panose="020B0503020204020204" pitchFamily="34" charset="-122"/>
                  <a:ea typeface="微软雅黑" panose="020B0503020204020204" pitchFamily="34" charset="-122"/>
                </a:rPr>
                <a:t>我是谁？</a:t>
              </a:r>
              <a:endParaRPr lang="en-US" altLang="zh-CN" sz="3200" b="1" dirty="0">
                <a:solidFill>
                  <a:schemeClr val="bg1"/>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8115382" y="4106937"/>
            <a:ext cx="2198479" cy="2066918"/>
            <a:chOff x="7504820" y="1915158"/>
            <a:chExt cx="1710316" cy="1439911"/>
          </a:xfrm>
        </p:grpSpPr>
        <p:sp>
          <p:nvSpPr>
            <p:cNvPr id="27" name="椭圆 26"/>
            <p:cNvSpPr/>
            <p:nvPr/>
          </p:nvSpPr>
          <p:spPr>
            <a:xfrm>
              <a:off x="7504820" y="1915158"/>
              <a:ext cx="1689978" cy="1439911"/>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8" name="文本框 27"/>
            <p:cNvSpPr txBox="1"/>
            <p:nvPr/>
          </p:nvSpPr>
          <p:spPr>
            <a:xfrm>
              <a:off x="7665736" y="2258476"/>
              <a:ext cx="1549400" cy="742251"/>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D</a:t>
              </a:r>
              <a:endParaRPr lang="en-US" altLang="zh-CN" sz="2800" b="1" dirty="0">
                <a:solidFill>
                  <a:schemeClr val="bg1"/>
                </a:solidFill>
                <a:latin typeface="微软雅黑" panose="020B0503020204020204" pitchFamily="34" charset="-122"/>
                <a:ea typeface="微软雅黑" panose="020B0503020204020204" pitchFamily="34" charset="-122"/>
              </a:endParaRPr>
            </a:p>
            <a:p>
              <a:pPr algn="ctr"/>
              <a:r>
                <a:rPr lang="zh-CN" altLang="en-US" sz="2800" b="1" dirty="0">
                  <a:solidFill>
                    <a:schemeClr val="bg1"/>
                  </a:solidFill>
                  <a:latin typeface="微软雅黑" panose="020B0503020204020204" pitchFamily="34" charset="-122"/>
                  <a:ea typeface="微软雅黑" panose="020B0503020204020204" pitchFamily="34" charset="-122"/>
                </a:rPr>
                <a:t>我如何到达？</a:t>
              </a:r>
              <a:endParaRPr lang="en-US" altLang="zh-CN" sz="2800" b="1"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3044434" y="4503447"/>
            <a:ext cx="1937691" cy="1829550"/>
            <a:chOff x="5007257" y="2267333"/>
            <a:chExt cx="1600060" cy="1305692"/>
          </a:xfrm>
        </p:grpSpPr>
        <p:sp>
          <p:nvSpPr>
            <p:cNvPr id="30" name="椭圆 29"/>
            <p:cNvSpPr/>
            <p:nvPr/>
          </p:nvSpPr>
          <p:spPr>
            <a:xfrm>
              <a:off x="5007257" y="2267333"/>
              <a:ext cx="1519908" cy="130569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5057917" y="2554068"/>
              <a:ext cx="1549400" cy="629128"/>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C</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a:r>
                <a:rPr lang="zh-CN" altLang="en-US" sz="2400" b="1" dirty="0">
                  <a:solidFill>
                    <a:schemeClr val="bg1"/>
                  </a:solidFill>
                  <a:latin typeface="微软雅黑" panose="020B0503020204020204" pitchFamily="34" charset="-122"/>
                  <a:ea typeface="微软雅黑" panose="020B0503020204020204" pitchFamily="34" charset="-122"/>
                </a:rPr>
                <a:t>我往哪里去？</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sp>
        <p:nvSpPr>
          <p:cNvPr id="33" name="矩形 32"/>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34" name="直接连接符 33"/>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44" name="Slide Number Placeholder 5"/>
          <p:cNvSpPr>
            <a:spLocks noGrp="1"/>
          </p:cNvSpPr>
          <p:nvPr>
            <p:ph type="sldNum" sz="quarter" idx="12"/>
          </p:nvPr>
        </p:nvSpPr>
        <p:spPr>
          <a:xfrm>
            <a:off x="9401035" y="6334298"/>
            <a:ext cx="2742843" cy="365125"/>
          </a:xfrm>
        </p:spPr>
        <p:txBody>
          <a:bodyPr/>
          <a:lstStyle>
            <a:lvl1pPr>
              <a:defRPr sz="2400">
                <a:solidFill>
                  <a:schemeClr val="bg1"/>
                </a:solidFill>
              </a:defRPr>
            </a:lvl1pPr>
          </a:lstStyle>
          <a:p>
            <a:fld id="{4EDFC277-0F5F-4CFE-A345-BA92287D4929}" type="slidenum">
              <a:rPr lang="zh-CN" altLang="en-US" smtClean="0"/>
            </a:fld>
            <a:endParaRPr lang="zh-CN" altLang="en-US" dirty="0"/>
          </a:p>
        </p:txBody>
      </p:sp>
      <p:pic>
        <p:nvPicPr>
          <p:cNvPr id="2" name="图片 1"/>
          <p:cNvPicPr>
            <a:picLocks noChangeAspect="1"/>
          </p:cNvPicPr>
          <p:nvPr/>
        </p:nvPicPr>
        <p:blipFill>
          <a:blip r:embed="rId1"/>
          <a:stretch>
            <a:fillRect/>
          </a:stretch>
        </p:blipFill>
        <p:spPr>
          <a:xfrm>
            <a:off x="4925070" y="2748297"/>
            <a:ext cx="2107565" cy="2105025"/>
          </a:xfrm>
          <a:prstGeom prst="ellipse">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文本框 69"/>
          <p:cNvSpPr txBox="1"/>
          <p:nvPr/>
        </p:nvSpPr>
        <p:spPr>
          <a:xfrm>
            <a:off x="1129" y="1171"/>
            <a:ext cx="309880" cy="368300"/>
          </a:xfrm>
          <a:prstGeom prst="rect">
            <a:avLst/>
          </a:prstGeom>
          <a:noFill/>
        </p:spPr>
        <p:txBody>
          <a:bodyPr wrap="none" rtlCol="0">
            <a:spAutoFit/>
          </a:bodyPr>
          <a:lstStyle/>
          <a:p>
            <a:endParaRPr lang="zh-CN" altLang="en-US"/>
          </a:p>
        </p:txBody>
      </p:sp>
      <p:grpSp>
        <p:nvGrpSpPr>
          <p:cNvPr id="37" name="组合 36"/>
          <p:cNvGrpSpPr/>
          <p:nvPr/>
        </p:nvGrpSpPr>
        <p:grpSpPr>
          <a:xfrm>
            <a:off x="436012" y="1437493"/>
            <a:ext cx="13208486" cy="6203426"/>
            <a:chOff x="2571" y="3111"/>
            <a:chExt cx="16441" cy="7918"/>
          </a:xfrm>
        </p:grpSpPr>
        <p:sp>
          <p:nvSpPr>
            <p:cNvPr id="4" name="椭圆 3"/>
            <p:cNvSpPr/>
            <p:nvPr>
              <p:custDataLst>
                <p:tags r:id="rId1"/>
              </p:custDataLst>
            </p:nvPr>
          </p:nvSpPr>
          <p:spPr>
            <a:xfrm>
              <a:off x="7544" y="4224"/>
              <a:ext cx="4118" cy="4118"/>
            </a:xfrm>
            <a:prstGeom prst="ellipse">
              <a:avLst/>
            </a:prstGeom>
            <a:solidFill>
              <a:schemeClr val="accent3">
                <a:lumMod val="75000"/>
              </a:schemeClr>
            </a:solidFill>
            <a:ln>
              <a:noFill/>
            </a:ln>
          </p:spPr>
          <p:style>
            <a:lnRef idx="2">
              <a:srgbClr val="CE7932">
                <a:shade val="50000"/>
              </a:srgbClr>
            </a:lnRef>
            <a:fillRef idx="1">
              <a:srgbClr val="CE7932"/>
            </a:fillRef>
            <a:effectRef idx="0">
              <a:srgbClr val="CE7932"/>
            </a:effectRef>
            <a:fontRef idx="minor">
              <a:sysClr val="window" lastClr="FFFFFF"/>
            </a:fontRef>
          </p:style>
          <p:txBody>
            <a:bodyPr tIns="251913" rtlCol="0" anchor="ctr"/>
            <a:lstStyle/>
            <a:p>
              <a:pPr algn="ctr"/>
              <a:endParaRPr lang="zh-CN" altLang="en-US" sz="1400" b="1" dirty="0">
                <a:solidFill>
                  <a:schemeClr val="bg1">
                    <a:lumMod val="95000"/>
                  </a:schemeClr>
                </a:solidFill>
                <a:latin typeface="微软雅黑" panose="020B0503020204020204" pitchFamily="34" charset="-122"/>
                <a:ea typeface="微软雅黑" panose="020B0503020204020204" pitchFamily="34" charset="-122"/>
                <a:sym typeface="+mn-ea"/>
              </a:endParaRPr>
            </a:p>
            <a:p>
              <a:pPr algn="ctr"/>
              <a:endParaRPr lang="zh-CN" altLang="en-US" sz="1400" b="1" dirty="0">
                <a:solidFill>
                  <a:schemeClr val="bg1">
                    <a:lumMod val="95000"/>
                  </a:schemeClr>
                </a:solidFill>
                <a:latin typeface="微软雅黑" panose="020B0503020204020204" pitchFamily="34" charset="-122"/>
                <a:ea typeface="微软雅黑" panose="020B0503020204020204" pitchFamily="34" charset="-122"/>
                <a:sym typeface="+mn-ea"/>
              </a:endParaRPr>
            </a:p>
            <a:p>
              <a:pPr algn="ctr" fontAlgn="auto">
                <a:lnSpc>
                  <a:spcPct val="150000"/>
                </a:lnSpc>
              </a:pPr>
              <a:r>
                <a:rPr lang="zh-CN" altLang="en-US" sz="2000" b="1" dirty="0">
                  <a:solidFill>
                    <a:schemeClr val="bg1">
                      <a:lumMod val="95000"/>
                    </a:schemeClr>
                  </a:solidFill>
                  <a:latin typeface="微软雅黑" panose="020B0503020204020204" pitchFamily="34" charset="-122"/>
                  <a:ea typeface="微软雅黑" panose="020B0503020204020204" pitchFamily="34" charset="-122"/>
                  <a:sym typeface="+mn-ea"/>
                </a:rPr>
                <a:t>聚焦未来人才培养</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sym typeface="+mn-ea"/>
              </a:endParaRPr>
            </a:p>
            <a:p>
              <a:pPr algn="ctr" fontAlgn="auto">
                <a:lnSpc>
                  <a:spcPct val="150000"/>
                </a:lnSpc>
              </a:pPr>
              <a:r>
                <a:rPr lang="zh-CN" altLang="en-US" sz="2000" b="1" dirty="0">
                  <a:solidFill>
                    <a:schemeClr val="bg1">
                      <a:lumMod val="95000"/>
                    </a:schemeClr>
                  </a:solidFill>
                  <a:latin typeface="微软雅黑" panose="020B0503020204020204" pitchFamily="34" charset="-122"/>
                  <a:ea typeface="微软雅黑" panose="020B0503020204020204" pitchFamily="34" charset="-122"/>
                  <a:sym typeface="+mn-ea"/>
                </a:rPr>
                <a:t>聚焦国家就业导向</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sym typeface="+mn-ea"/>
              </a:endParaRPr>
            </a:p>
            <a:p>
              <a:pPr algn="ctr" fontAlgn="auto">
                <a:lnSpc>
                  <a:spcPct val="150000"/>
                </a:lnSpc>
              </a:pPr>
              <a:r>
                <a:rPr lang="zh-CN" altLang="en-US" sz="2000" b="1" dirty="0">
                  <a:solidFill>
                    <a:schemeClr val="bg1">
                      <a:lumMod val="95000"/>
                    </a:schemeClr>
                  </a:solidFill>
                  <a:latin typeface="微软雅黑" panose="020B0503020204020204" pitchFamily="34" charset="-122"/>
                  <a:ea typeface="微软雅黑" panose="020B0503020204020204" pitchFamily="34" charset="-122"/>
                  <a:sym typeface="+mn-ea"/>
                </a:rPr>
                <a:t>聚焦基层就业需求</a:t>
              </a:r>
              <a:endParaRPr lang="zh-CN" altLang="en-US" sz="2000" b="1" dirty="0">
                <a:solidFill>
                  <a:schemeClr val="bg1">
                    <a:lumMod val="95000"/>
                  </a:schemeClr>
                </a:solidFill>
                <a:latin typeface="微软雅黑" panose="020B0503020204020204" pitchFamily="34" charset="-122"/>
                <a:ea typeface="微软雅黑" panose="020B0503020204020204" pitchFamily="34" charset="-122"/>
              </a:endParaRPr>
            </a:p>
            <a:p>
              <a:pPr algn="ctr" fontAlgn="auto">
                <a:lnSpc>
                  <a:spcPct val="150000"/>
                </a:lnSpc>
              </a:pPr>
              <a:r>
                <a:rPr lang="zh-CN" altLang="en-US" sz="2000" b="1" dirty="0">
                  <a:solidFill>
                    <a:schemeClr val="bg1">
                      <a:lumMod val="95000"/>
                    </a:schemeClr>
                  </a:solidFill>
                  <a:latin typeface="微软雅黑" panose="020B0503020204020204" pitchFamily="34" charset="-122"/>
                  <a:ea typeface="微软雅黑" panose="020B0503020204020204" pitchFamily="34" charset="-122"/>
                  <a:sym typeface="+mn-ea"/>
                </a:rPr>
                <a:t>聚焦全球就业趋势</a:t>
              </a:r>
              <a:endParaRPr lang="zh-CN" altLang="en-US" b="1" dirty="0">
                <a:solidFill>
                  <a:schemeClr val="bg1">
                    <a:lumMod val="95000"/>
                  </a:schemeClr>
                </a:solidFill>
                <a:latin typeface="微软雅黑" panose="020B0503020204020204" pitchFamily="34" charset="-122"/>
                <a:ea typeface="微软雅黑" panose="020B0503020204020204" pitchFamily="34" charset="-122"/>
                <a:sym typeface="+mn-ea"/>
              </a:endParaRPr>
            </a:p>
            <a:p>
              <a:pPr algn="ctr"/>
              <a:endParaRPr lang="zh-CN" altLang="en-US" b="1" dirty="0">
                <a:solidFill>
                  <a:srgbClr val="B01F24"/>
                </a:solidFill>
                <a:latin typeface="微软雅黑" panose="020B0503020204020204" pitchFamily="34" charset="-122"/>
                <a:ea typeface="微软雅黑" panose="020B0503020204020204" pitchFamily="34" charset="-122"/>
              </a:endParaRPr>
            </a:p>
            <a:p>
              <a:pPr algn="ctr"/>
              <a:endParaRPr lang="zh-CN" altLang="en-US" sz="1400" b="1" dirty="0">
                <a:solidFill>
                  <a:schemeClr val="bg1">
                    <a:lumMod val="95000"/>
                  </a:schemeClr>
                </a:solidFill>
                <a:latin typeface="微软雅黑" panose="020B0503020204020204" pitchFamily="34" charset="-122"/>
                <a:ea typeface="微软雅黑" panose="020B0503020204020204" pitchFamily="34" charset="-122"/>
                <a:sym typeface="+mn-ea"/>
              </a:endParaRPr>
            </a:p>
            <a:p>
              <a:pPr algn="ctr"/>
              <a:endParaRPr lang="zh-CN" altLang="en-US" sz="1400" b="1" dirty="0">
                <a:solidFill>
                  <a:schemeClr val="bg1">
                    <a:lumMod val="95000"/>
                  </a:schemeClr>
                </a:solidFill>
                <a:latin typeface="微软雅黑" panose="020B0503020204020204" pitchFamily="34" charset="-122"/>
                <a:ea typeface="微软雅黑" panose="020B0503020204020204" pitchFamily="34" charset="-122"/>
                <a:sym typeface="+mn-ea"/>
              </a:endParaRPr>
            </a:p>
          </p:txBody>
        </p:sp>
        <p:grpSp>
          <p:nvGrpSpPr>
            <p:cNvPr id="24" name="组合 23"/>
            <p:cNvGrpSpPr/>
            <p:nvPr>
              <p:custDataLst>
                <p:tags r:id="rId2"/>
              </p:custDataLst>
            </p:nvPr>
          </p:nvGrpSpPr>
          <p:grpSpPr>
            <a:xfrm>
              <a:off x="9893" y="3112"/>
              <a:ext cx="7160" cy="1953"/>
              <a:chOff x="4789944" y="2116876"/>
              <a:chExt cx="3178094" cy="867053"/>
            </a:xfrm>
          </p:grpSpPr>
          <p:sp>
            <p:nvSpPr>
              <p:cNvPr id="2" name="椭圆 1"/>
              <p:cNvSpPr/>
              <p:nvPr>
                <p:custDataLst>
                  <p:tags r:id="rId3"/>
                </p:custDataLst>
              </p:nvPr>
            </p:nvSpPr>
            <p:spPr>
              <a:xfrm>
                <a:off x="4789944" y="2116916"/>
                <a:ext cx="867013" cy="867013"/>
              </a:xfrm>
              <a:prstGeom prst="ellipse">
                <a:avLst/>
              </a:prstGeom>
              <a:solidFill>
                <a:srgbClr val="DD800A"/>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dirty="0">
                  <a:solidFill>
                    <a:srgbClr val="E34D4D"/>
                  </a:solidFill>
                  <a:sym typeface="Arial" panose="020B0604020202020204" pitchFamily="34" charset="0"/>
                </a:endParaRPr>
              </a:p>
            </p:txBody>
          </p:sp>
          <p:sp>
            <p:nvSpPr>
              <p:cNvPr id="3" name="文本框 2"/>
              <p:cNvSpPr txBox="1"/>
              <p:nvPr>
                <p:custDataLst>
                  <p:tags r:id="rId4"/>
                </p:custDataLst>
              </p:nvPr>
            </p:nvSpPr>
            <p:spPr>
              <a:xfrm>
                <a:off x="5656757" y="2116876"/>
                <a:ext cx="2311281" cy="786979"/>
              </a:xfrm>
              <a:prstGeom prst="rect">
                <a:avLst/>
              </a:prstGeom>
              <a:noFill/>
            </p:spPr>
            <p:txBody>
              <a:bodyPr wrap="square" rtlCol="0">
                <a:normAutofit/>
              </a:bodyPr>
              <a:lstStyle/>
              <a:p>
                <a:r>
                  <a:rPr lang="zh-CN" altLang="en-US" sz="2000" b="1">
                    <a:solidFill>
                      <a:srgbClr val="DD800A"/>
                    </a:solidFill>
                    <a:latin typeface="微软雅黑" panose="020B0503020204020204" pitchFamily="34" charset="-122"/>
                    <a:ea typeface="微软雅黑" panose="020B0503020204020204" pitchFamily="34" charset="-122"/>
                    <a:sym typeface="Arial" panose="020B0604020202020204" pitchFamily="34" charset="0"/>
                  </a:rPr>
                  <a:t>国家西部</a:t>
                </a:r>
                <a:endParaRPr lang="zh-CN" altLang="en-US" sz="2400" b="1">
                  <a:solidFill>
                    <a:srgbClr val="DD800A"/>
                  </a:solidFill>
                  <a:latin typeface="微软雅黑" panose="020B0503020204020204" pitchFamily="34" charset="-122"/>
                  <a:ea typeface="微软雅黑" panose="020B0503020204020204" pitchFamily="34" charset="-122"/>
                  <a:sym typeface="Arial" panose="020B0604020202020204" pitchFamily="34" charset="0"/>
                </a:endParaRPr>
              </a:p>
              <a:p>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grpSp>
        <p:grpSp>
          <p:nvGrpSpPr>
            <p:cNvPr id="23" name="组合 22"/>
            <p:cNvGrpSpPr/>
            <p:nvPr>
              <p:custDataLst>
                <p:tags r:id="rId5"/>
              </p:custDataLst>
            </p:nvPr>
          </p:nvGrpSpPr>
          <p:grpSpPr>
            <a:xfrm>
              <a:off x="2571" y="3111"/>
              <a:ext cx="6741" cy="1953"/>
              <a:chOff x="1539513" y="2116916"/>
              <a:chExt cx="2992305" cy="867013"/>
            </a:xfrm>
          </p:grpSpPr>
          <p:sp>
            <p:nvSpPr>
              <p:cNvPr id="6" name="椭圆 5"/>
              <p:cNvSpPr/>
              <p:nvPr>
                <p:custDataLst>
                  <p:tags r:id="rId6"/>
                </p:custDataLst>
              </p:nvPr>
            </p:nvSpPr>
            <p:spPr>
              <a:xfrm>
                <a:off x="3664805" y="2116916"/>
                <a:ext cx="867013" cy="867013"/>
              </a:xfrm>
              <a:prstGeom prst="ellipse">
                <a:avLst/>
              </a:prstGeom>
              <a:solidFill>
                <a:srgbClr val="BF2F22"/>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dirty="0">
                  <a:solidFill>
                    <a:srgbClr val="E34D4D"/>
                  </a:solidFill>
                  <a:sym typeface="Arial" panose="020B0604020202020204" pitchFamily="34" charset="0"/>
                </a:endParaRPr>
              </a:p>
            </p:txBody>
          </p:sp>
          <p:sp>
            <p:nvSpPr>
              <p:cNvPr id="14" name="文本框 13"/>
              <p:cNvSpPr txBox="1"/>
              <p:nvPr>
                <p:custDataLst>
                  <p:tags r:id="rId7"/>
                </p:custDataLst>
              </p:nvPr>
            </p:nvSpPr>
            <p:spPr>
              <a:xfrm>
                <a:off x="1539513" y="2116916"/>
                <a:ext cx="2122917" cy="324415"/>
              </a:xfrm>
              <a:prstGeom prst="rect">
                <a:avLst/>
              </a:prstGeom>
              <a:noFill/>
            </p:spPr>
            <p:txBody>
              <a:bodyPr wrap="square" rtlCol="0">
                <a:noAutofit/>
              </a:bodyPr>
              <a:lstStyle/>
              <a:p>
                <a:pPr algn="r"/>
                <a:r>
                  <a:rPr lang="zh-CN" altLang="en-US" sz="2000" b="1">
                    <a:solidFill>
                      <a:srgbClr val="BF2F22"/>
                    </a:solidFill>
                    <a:latin typeface="微软雅黑" panose="020B0503020204020204" pitchFamily="34" charset="-122"/>
                    <a:ea typeface="微软雅黑" panose="020B0503020204020204" pitchFamily="34" charset="-122"/>
                    <a:sym typeface="Arial" panose="020B0604020202020204" pitchFamily="34" charset="0"/>
                  </a:rPr>
                  <a:t>国防军工</a:t>
                </a:r>
                <a:endParaRPr lang="zh-CN" altLang="en-US" sz="2400" b="1">
                  <a:solidFill>
                    <a:srgbClr val="BF2F22"/>
                  </a:solidFill>
                  <a:sym typeface="Arial" panose="020B0604020202020204" pitchFamily="34" charset="0"/>
                </a:endParaRPr>
              </a:p>
              <a:p>
                <a:pPr algn="r"/>
                <a:endParaRPr lang="zh-CN" altLang="en-US" sz="1600" dirty="0"/>
              </a:p>
              <a:p>
                <a:pPr algn="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pPr algn="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pPr algn="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pPr algn="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grpSp>
        <p:grpSp>
          <p:nvGrpSpPr>
            <p:cNvPr id="28" name="组合 27"/>
            <p:cNvGrpSpPr/>
            <p:nvPr>
              <p:custDataLst>
                <p:tags r:id="rId8"/>
              </p:custDataLst>
            </p:nvPr>
          </p:nvGrpSpPr>
          <p:grpSpPr>
            <a:xfrm>
              <a:off x="3597" y="5307"/>
              <a:ext cx="5141" cy="1953"/>
              <a:chOff x="1995182" y="3091314"/>
              <a:chExt cx="2281941" cy="867013"/>
            </a:xfrm>
          </p:grpSpPr>
          <p:sp>
            <p:nvSpPr>
              <p:cNvPr id="10" name="椭圆 9"/>
              <p:cNvSpPr/>
              <p:nvPr>
                <p:custDataLst>
                  <p:tags r:id="rId9"/>
                </p:custDataLst>
              </p:nvPr>
            </p:nvSpPr>
            <p:spPr>
              <a:xfrm>
                <a:off x="3102236" y="3091314"/>
                <a:ext cx="867013" cy="867013"/>
              </a:xfrm>
              <a:prstGeom prst="ellipse">
                <a:avLst/>
              </a:prstGeom>
              <a:solidFill>
                <a:srgbClr val="60798C"/>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a:solidFill>
                    <a:srgbClr val="E34D4D"/>
                  </a:solidFill>
                  <a:sym typeface="Arial" panose="020B0604020202020204" pitchFamily="34" charset="0"/>
                </a:endParaRPr>
              </a:p>
            </p:txBody>
          </p:sp>
          <p:sp>
            <p:nvSpPr>
              <p:cNvPr id="22" name="文本框 21"/>
              <p:cNvSpPr txBox="1"/>
              <p:nvPr>
                <p:custDataLst>
                  <p:tags r:id="rId10"/>
                </p:custDataLst>
              </p:nvPr>
            </p:nvSpPr>
            <p:spPr>
              <a:xfrm>
                <a:off x="1995182" y="3239527"/>
                <a:ext cx="2281941" cy="359979"/>
              </a:xfrm>
              <a:prstGeom prst="rect">
                <a:avLst/>
              </a:prstGeom>
              <a:noFill/>
            </p:spPr>
            <p:txBody>
              <a:bodyPr wrap="square" rtlCol="0">
                <a:normAutofit/>
              </a:bodyPr>
              <a:lstStyle/>
              <a:p>
                <a:r>
                  <a:rPr lang="zh-CN" altLang="en-US" sz="2000" b="1">
                    <a:solidFill>
                      <a:srgbClr val="60798C"/>
                    </a:solidFill>
                    <a:latin typeface="微软雅黑" panose="020B0503020204020204" pitchFamily="34" charset="-122"/>
                    <a:ea typeface="微软雅黑" panose="020B0503020204020204" pitchFamily="34" charset="-122"/>
                    <a:sym typeface="Arial" panose="020B0604020202020204" pitchFamily="34" charset="0"/>
                  </a:rPr>
                  <a:t>国家级学术平台</a:t>
                </a:r>
                <a:endParaRPr lang="zh-CN" altLang="en-US" sz="2000" b="1">
                  <a:solidFill>
                    <a:srgbClr val="60798C"/>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5" name="组合 24"/>
            <p:cNvGrpSpPr/>
            <p:nvPr>
              <p:custDataLst>
                <p:tags r:id="rId11"/>
              </p:custDataLst>
            </p:nvPr>
          </p:nvGrpSpPr>
          <p:grpSpPr>
            <a:xfrm>
              <a:off x="11161" y="5258"/>
              <a:ext cx="7851" cy="3371"/>
              <a:chOff x="5352513" y="3069759"/>
              <a:chExt cx="3484769" cy="1496192"/>
            </a:xfrm>
          </p:grpSpPr>
          <p:sp>
            <p:nvSpPr>
              <p:cNvPr id="27" name="椭圆 26"/>
              <p:cNvSpPr/>
              <p:nvPr>
                <p:custDataLst>
                  <p:tags r:id="rId12"/>
                </p:custDataLst>
              </p:nvPr>
            </p:nvSpPr>
            <p:spPr>
              <a:xfrm>
                <a:off x="5352513" y="3091314"/>
                <a:ext cx="867013" cy="867013"/>
              </a:xfrm>
              <a:prstGeom prst="ellipse">
                <a:avLst/>
              </a:prstGeom>
              <a:solidFill>
                <a:srgbClr val="4A93C7"/>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a:solidFill>
                    <a:srgbClr val="E34D4D"/>
                  </a:solidFill>
                  <a:sym typeface="Arial" panose="020B0604020202020204" pitchFamily="34" charset="0"/>
                </a:endParaRPr>
              </a:p>
            </p:txBody>
          </p:sp>
          <p:sp>
            <p:nvSpPr>
              <p:cNvPr id="29" name="文本框 28"/>
              <p:cNvSpPr txBox="1"/>
              <p:nvPr>
                <p:custDataLst>
                  <p:tags r:id="rId13"/>
                </p:custDataLst>
              </p:nvPr>
            </p:nvSpPr>
            <p:spPr>
              <a:xfrm>
                <a:off x="6174955" y="3069759"/>
                <a:ext cx="2662327" cy="1496192"/>
              </a:xfrm>
              <a:prstGeom prst="rect">
                <a:avLst/>
              </a:prstGeom>
              <a:noFill/>
            </p:spPr>
            <p:txBody>
              <a:bodyPr wrap="square" rtlCol="0">
                <a:normAutofit/>
              </a:bodyPr>
              <a:lstStyle/>
              <a:p>
                <a:r>
                  <a:rPr lang="zh-CN" altLang="en-US" sz="2000" b="1">
                    <a:solidFill>
                      <a:srgbClr val="4A93C7"/>
                    </a:solidFill>
                    <a:latin typeface="微软雅黑" panose="020B0503020204020204" pitchFamily="34" charset="-122"/>
                    <a:ea typeface="微软雅黑" panose="020B0503020204020204" pitchFamily="34" charset="-122"/>
                    <a:sym typeface="Arial" panose="020B0604020202020204" pitchFamily="34" charset="0"/>
                  </a:rPr>
                  <a:t>国际组织</a:t>
                </a:r>
                <a:endParaRPr lang="zh-CN" altLang="en-US" sz="2400" b="1">
                  <a:solidFill>
                    <a:srgbClr val="4A93C7"/>
                  </a:solidFill>
                  <a:sym typeface="Arial" panose="020B0604020202020204" pitchFamily="34" charset="0"/>
                </a:endParaRPr>
              </a:p>
              <a:p>
                <a:pPr fontAlgn="auto">
                  <a:lnSpc>
                    <a:spcPts val="1980"/>
                  </a:lnSpc>
                </a:pPr>
                <a:endPar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grpSp>
        <p:grpSp>
          <p:nvGrpSpPr>
            <p:cNvPr id="30" name="组合 29"/>
            <p:cNvGrpSpPr/>
            <p:nvPr>
              <p:custDataLst>
                <p:tags r:id="rId14"/>
              </p:custDataLst>
            </p:nvPr>
          </p:nvGrpSpPr>
          <p:grpSpPr>
            <a:xfrm>
              <a:off x="5813" y="7502"/>
              <a:ext cx="5339" cy="2270"/>
              <a:chOff x="2978781" y="4065712"/>
              <a:chExt cx="2369701" cy="1007803"/>
            </a:xfrm>
          </p:grpSpPr>
          <p:sp>
            <p:nvSpPr>
              <p:cNvPr id="31" name="椭圆 30"/>
              <p:cNvSpPr/>
              <p:nvPr>
                <p:custDataLst>
                  <p:tags r:id="rId15"/>
                </p:custDataLst>
              </p:nvPr>
            </p:nvSpPr>
            <p:spPr>
              <a:xfrm>
                <a:off x="3664805" y="4065712"/>
                <a:ext cx="867013" cy="867013"/>
              </a:xfrm>
              <a:prstGeom prst="ellipse">
                <a:avLst/>
              </a:prstGeom>
              <a:solidFill>
                <a:srgbClr val="9AB905"/>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a:solidFill>
                    <a:srgbClr val="E34D4D"/>
                  </a:solidFill>
                  <a:sym typeface="Arial" panose="020B0604020202020204" pitchFamily="34" charset="0"/>
                </a:endParaRPr>
              </a:p>
            </p:txBody>
          </p:sp>
          <p:sp>
            <p:nvSpPr>
              <p:cNvPr id="32" name="文本框 31"/>
              <p:cNvSpPr txBox="1"/>
              <p:nvPr>
                <p:custDataLst>
                  <p:tags r:id="rId16"/>
                </p:custDataLst>
              </p:nvPr>
            </p:nvSpPr>
            <p:spPr>
              <a:xfrm>
                <a:off x="2978781" y="4308627"/>
                <a:ext cx="2369701" cy="764888"/>
              </a:xfrm>
              <a:prstGeom prst="rect">
                <a:avLst/>
              </a:prstGeom>
              <a:noFill/>
            </p:spPr>
            <p:txBody>
              <a:bodyPr wrap="square" rtlCol="0">
                <a:normAutofit/>
              </a:bodyPr>
              <a:lstStyle/>
              <a:p>
                <a:r>
                  <a:rPr lang="zh-CN" altLang="en-US" sz="2000" b="1">
                    <a:solidFill>
                      <a:srgbClr val="9AB905"/>
                    </a:solidFill>
                    <a:latin typeface="微软雅黑" panose="020B0503020204020204" pitchFamily="34" charset="-122"/>
                    <a:ea typeface="微软雅黑" panose="020B0503020204020204" pitchFamily="34" charset="-122"/>
                    <a:sym typeface="Arial" panose="020B0604020202020204" pitchFamily="34" charset="0"/>
                  </a:rPr>
                  <a:t>国企央企</a:t>
                </a:r>
                <a:endParaRPr lang="zh-CN" altLang="en-US" sz="2000" b="1">
                  <a:solidFill>
                    <a:srgbClr val="9AB905"/>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3" name="组合 32"/>
            <p:cNvGrpSpPr/>
            <p:nvPr>
              <p:custDataLst>
                <p:tags r:id="rId17"/>
              </p:custDataLst>
            </p:nvPr>
          </p:nvGrpSpPr>
          <p:grpSpPr>
            <a:xfrm>
              <a:off x="9893" y="7502"/>
              <a:ext cx="7629" cy="3527"/>
              <a:chOff x="4789944" y="4065712"/>
              <a:chExt cx="3386573" cy="1565654"/>
            </a:xfrm>
          </p:grpSpPr>
          <p:sp>
            <p:nvSpPr>
              <p:cNvPr id="34" name="椭圆 33"/>
              <p:cNvSpPr/>
              <p:nvPr>
                <p:custDataLst>
                  <p:tags r:id="rId18"/>
                </p:custDataLst>
              </p:nvPr>
            </p:nvSpPr>
            <p:spPr>
              <a:xfrm>
                <a:off x="4789944" y="4065712"/>
                <a:ext cx="867013" cy="867013"/>
              </a:xfrm>
              <a:prstGeom prst="ellipse">
                <a:avLst/>
              </a:prstGeom>
              <a:solidFill>
                <a:srgbClr val="099480"/>
              </a:solidFill>
              <a:ln>
                <a:noFill/>
              </a:ln>
            </p:spPr>
            <p:style>
              <a:lnRef idx="2">
                <a:srgbClr val="CE7932">
                  <a:shade val="50000"/>
                </a:srgbClr>
              </a:lnRef>
              <a:fillRef idx="1">
                <a:srgbClr val="CE7932"/>
              </a:fillRef>
              <a:effectRef idx="0">
                <a:srgbClr val="CE7932"/>
              </a:effectRef>
              <a:fontRef idx="minor">
                <a:sysClr val="window" lastClr="FFFFFF"/>
              </a:fontRef>
            </p:style>
            <p:txBody>
              <a:bodyPr rtlCol="0" anchor="ctr">
                <a:normAutofit/>
              </a:bodyPr>
              <a:lstStyle/>
              <a:p>
                <a:pPr algn="ctr"/>
                <a:endParaRPr lang="zh-CN" altLang="en-US">
                  <a:solidFill>
                    <a:srgbClr val="E34D4D"/>
                  </a:solidFill>
                  <a:sym typeface="Arial" panose="020B0604020202020204" pitchFamily="34" charset="0"/>
                </a:endParaRPr>
              </a:p>
            </p:txBody>
          </p:sp>
          <p:sp>
            <p:nvSpPr>
              <p:cNvPr id="35" name="文本框 34"/>
              <p:cNvSpPr txBox="1"/>
              <p:nvPr>
                <p:custDataLst>
                  <p:tags r:id="rId19"/>
                </p:custDataLst>
              </p:nvPr>
            </p:nvSpPr>
            <p:spPr>
              <a:xfrm>
                <a:off x="5656934" y="4308531"/>
                <a:ext cx="2519583" cy="1322835"/>
              </a:xfrm>
              <a:prstGeom prst="rect">
                <a:avLst/>
              </a:prstGeom>
              <a:noFill/>
            </p:spPr>
            <p:txBody>
              <a:bodyPr wrap="square" rtlCol="0">
                <a:normAutofit/>
              </a:bodyPr>
              <a:lstStyle/>
              <a:p>
                <a:r>
                  <a:rPr lang="zh-CN" altLang="en-US" sz="2000" b="1">
                    <a:solidFill>
                      <a:srgbClr val="099480"/>
                    </a:solidFill>
                    <a:latin typeface="微软雅黑" panose="020B0503020204020204" pitchFamily="34" charset="-122"/>
                    <a:ea typeface="微软雅黑" panose="020B0503020204020204" pitchFamily="34" charset="-122"/>
                    <a:sym typeface="Arial" panose="020B0604020202020204" pitchFamily="34" charset="0"/>
                  </a:rPr>
                  <a:t>国家选调生</a:t>
                </a:r>
                <a:endParaRPr lang="zh-CN" altLang="en-US" sz="2400" b="1">
                  <a:solidFill>
                    <a:srgbClr val="099480"/>
                  </a:solidFill>
                  <a:latin typeface="微软雅黑" panose="020B0503020204020204" pitchFamily="34" charset="-122"/>
                  <a:ea typeface="微软雅黑" panose="020B0503020204020204" pitchFamily="34" charset="-122"/>
                  <a:sym typeface="Arial" panose="020B0604020202020204" pitchFamily="34" charset="0"/>
                </a:endParaRPr>
              </a:p>
              <a:p>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endParaRPr>
              </a:p>
              <a:p>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a:p>
                <a:endParaRPr lang="zh-CN" altLang="en-US" sz="2400" b="1" dirty="0">
                  <a:solidFill>
                    <a:prstClr val="white"/>
                  </a:solidFill>
                  <a:latin typeface="微软雅黑" panose="020B0503020204020204" pitchFamily="34" charset="-122"/>
                  <a:ea typeface="微软雅黑" panose="020B0503020204020204" pitchFamily="34" charset="-122"/>
                </a:endParaRPr>
              </a:p>
              <a:p>
                <a:endParaRPr lang="zh-CN" altLang="en-US" sz="2400" b="1">
                  <a:solidFill>
                    <a:srgbClr val="099480"/>
                  </a:solidFill>
                  <a:sym typeface="Arial" panose="020B0604020202020204" pitchFamily="34" charset="0"/>
                </a:endParaRPr>
              </a:p>
            </p:txBody>
          </p:sp>
        </p:grpSp>
        <p:pic>
          <p:nvPicPr>
            <p:cNvPr id="76" name="图形 20" descr="火箭"/>
            <p:cNvPicPr>
              <a:picLocks noChangeAspect="1"/>
            </p:cNvPicPr>
            <p:nvPr/>
          </p:nvPicPr>
          <p:blipFill>
            <a:blip r:embed="rId20" cstate="print"/>
            <a:stretch>
              <a:fillRect/>
            </a:stretch>
          </p:blipFill>
          <p:spPr>
            <a:xfrm>
              <a:off x="7679" y="3453"/>
              <a:ext cx="1268" cy="1268"/>
            </a:xfrm>
            <a:prstGeom prst="rect">
              <a:avLst/>
            </a:prstGeom>
          </p:spPr>
        </p:pic>
        <p:pic>
          <p:nvPicPr>
            <p:cNvPr id="78" name="图形 26" descr="电脑"/>
            <p:cNvPicPr>
              <a:picLocks noChangeAspect="1"/>
            </p:cNvPicPr>
            <p:nvPr/>
          </p:nvPicPr>
          <p:blipFill>
            <a:blip r:embed="rId21" cstate="print"/>
            <a:stretch>
              <a:fillRect/>
            </a:stretch>
          </p:blipFill>
          <p:spPr>
            <a:xfrm>
              <a:off x="6396" y="5641"/>
              <a:ext cx="1283" cy="1283"/>
            </a:xfrm>
            <a:prstGeom prst="rect">
              <a:avLst/>
            </a:prstGeom>
          </p:spPr>
        </p:pic>
        <p:pic>
          <p:nvPicPr>
            <p:cNvPr id="80" name="图形 30" descr="山"/>
            <p:cNvPicPr>
              <a:picLocks noChangeAspect="1"/>
            </p:cNvPicPr>
            <p:nvPr/>
          </p:nvPicPr>
          <p:blipFill>
            <a:blip r:embed="rId22" cstate="print"/>
            <a:stretch>
              <a:fillRect/>
            </a:stretch>
          </p:blipFill>
          <p:spPr>
            <a:xfrm>
              <a:off x="10220" y="3348"/>
              <a:ext cx="1299" cy="1299"/>
            </a:xfrm>
            <a:prstGeom prst="rect">
              <a:avLst/>
            </a:prstGeom>
          </p:spPr>
        </p:pic>
        <p:pic>
          <p:nvPicPr>
            <p:cNvPr id="81" name="图形 32" descr="地球美洲"/>
            <p:cNvPicPr>
              <a:picLocks noChangeAspect="1"/>
            </p:cNvPicPr>
            <p:nvPr/>
          </p:nvPicPr>
          <p:blipFill>
            <a:blip r:embed="rId23" cstate="print"/>
            <a:stretch>
              <a:fillRect/>
            </a:stretch>
          </p:blipFill>
          <p:spPr>
            <a:xfrm>
              <a:off x="11467" y="5625"/>
              <a:ext cx="1374" cy="1374"/>
            </a:xfrm>
            <a:prstGeom prst="rect">
              <a:avLst/>
            </a:prstGeom>
          </p:spPr>
        </p:pic>
        <p:pic>
          <p:nvPicPr>
            <p:cNvPr id="82" name="图形 34" descr="流星"/>
            <p:cNvPicPr>
              <a:picLocks noChangeAspect="1"/>
            </p:cNvPicPr>
            <p:nvPr/>
          </p:nvPicPr>
          <p:blipFill>
            <a:blip r:embed="rId24" cstate="print"/>
            <a:stretch>
              <a:fillRect/>
            </a:stretch>
          </p:blipFill>
          <p:spPr>
            <a:xfrm>
              <a:off x="10331" y="7935"/>
              <a:ext cx="1167" cy="1167"/>
            </a:xfrm>
            <a:prstGeom prst="rect">
              <a:avLst/>
            </a:prstGeom>
          </p:spPr>
        </p:pic>
        <p:pic>
          <p:nvPicPr>
            <p:cNvPr id="77" name="图形 24" descr="城市"/>
            <p:cNvPicPr>
              <a:picLocks noChangeAspect="1"/>
            </p:cNvPicPr>
            <p:nvPr/>
          </p:nvPicPr>
          <p:blipFill>
            <a:blip r:embed="rId25" cstate="print"/>
            <a:stretch>
              <a:fillRect/>
            </a:stretch>
          </p:blipFill>
          <p:spPr>
            <a:xfrm>
              <a:off x="7688" y="7837"/>
              <a:ext cx="1282" cy="1282"/>
            </a:xfrm>
            <a:prstGeom prst="rect">
              <a:avLst/>
            </a:prstGeom>
          </p:spPr>
        </p:pic>
      </p:grpSp>
      <p:sp>
        <p:nvSpPr>
          <p:cNvPr id="9" name="文本框 8"/>
          <p:cNvSpPr txBox="1"/>
          <p:nvPr>
            <p:custDataLst>
              <p:tags r:id="rId26"/>
            </p:custDataLst>
          </p:nvPr>
        </p:nvSpPr>
        <p:spPr>
          <a:xfrm>
            <a:off x="3270965" y="1582830"/>
            <a:ext cx="5423535" cy="572770"/>
          </a:xfrm>
          <a:prstGeom prst="rect">
            <a:avLst/>
          </a:prstGeom>
        </p:spPr>
        <p:txBody>
          <a:bodyPr vert="horz" lIns="91440" tIns="45720" rIns="91440" bIns="45720" rtlCol="0" anchor="ctr">
            <a:normAutofit fontScale="82500" lnSpcReduction="10000"/>
          </a:bodyPr>
          <a:lstStyle>
            <a:lvl1pPr algn="ctr" eaLnBrk="0" fontAlgn="base" hangingPunct="0">
              <a:lnSpc>
                <a:spcPct val="90000"/>
              </a:lnSpc>
              <a:spcBef>
                <a:spcPct val="0"/>
              </a:spcBef>
              <a:spcAft>
                <a:spcPct val="0"/>
              </a:spcAft>
              <a:buNone/>
              <a:defRPr sz="3600" b="1">
                <a:solidFill>
                  <a:schemeClr val="accent1">
                    <a:lumMod val="75000"/>
                  </a:schemeClr>
                </a:solidFill>
                <a:latin typeface="微软雅黑" panose="020B0503020204020204" pitchFamily="34" charset="-122"/>
                <a:ea typeface="微软雅黑" panose="020B0503020204020204" pitchFamily="34" charset="-122"/>
              </a:defRPr>
            </a:lvl1pPr>
          </a:lstStyle>
          <a:p>
            <a:r>
              <a:rPr lang="zh-CN" altLang="en-US" dirty="0">
                <a:sym typeface="Arial" panose="020B0604020202020204" pitchFamily="34" charset="0"/>
              </a:rPr>
              <a:t>浙江大学毕业生重点就业领域</a:t>
            </a:r>
            <a:endParaRPr lang="zh-CN" altLang="en-US" dirty="0">
              <a:sym typeface="Arial" panose="020B0604020202020204" pitchFamily="34" charset="0"/>
            </a:endParaRPr>
          </a:p>
          <a:p>
            <a:endParaRPr lang="zh-CN" altLang="en-US" dirty="0"/>
          </a:p>
          <a:p>
            <a:endParaRPr lang="zh-CN" altLang="en-US" dirty="0">
              <a:sym typeface="+mn-ea"/>
            </a:endParaRPr>
          </a:p>
          <a:p>
            <a:endParaRPr lang="zh-CN" altLang="en-US" dirty="0">
              <a:sym typeface="+mn-ea"/>
            </a:endParaRPr>
          </a:p>
          <a:p>
            <a:endParaRPr lang="zh-CN" altLang="en-US" dirty="0">
              <a:sym typeface="+mn-ea"/>
            </a:endParaRPr>
          </a:p>
          <a:p>
            <a:endParaRPr lang="zh-CN" altLang="en-US" dirty="0">
              <a:sym typeface="+mn-ea"/>
            </a:endParaRPr>
          </a:p>
        </p:txBody>
      </p:sp>
      <p:sp>
        <p:nvSpPr>
          <p:cNvPr id="42" name="矩形 41"/>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43" name="直接连接符 42"/>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TextBox 23"/>
          <p:cNvSpPr txBox="1"/>
          <p:nvPr/>
        </p:nvSpPr>
        <p:spPr>
          <a:xfrm>
            <a:off x="11746061" y="6309320"/>
            <a:ext cx="444352" cy="39878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47" name="Slide Number Placeholder 5"/>
          <p:cNvSpPr>
            <a:spLocks noGrp="1"/>
          </p:cNvSpPr>
          <p:nvPr>
            <p:ph type="sldNum" sz="quarter" idx="12"/>
          </p:nvPr>
        </p:nvSpPr>
        <p:spPr/>
        <p:txBody>
          <a:bodyPr/>
          <a:lstStyle>
            <a:lvl1pPr>
              <a:defRPr sz="2400">
                <a:solidFill>
                  <a:schemeClr val="bg1"/>
                </a:solidFill>
              </a:defRPr>
            </a:lvl1pPr>
          </a:lstStyle>
          <a:p>
            <a:fld id="{4EDFC277-0F5F-4CFE-A345-BA92287D4929}" type="slidenum">
              <a:rPr lang="zh-CN" altLang="en-US" smtClean="0"/>
            </a:fld>
            <a:endParaRPr lang="zh-CN" altLang="en-US" dirty="0"/>
          </a:p>
        </p:txBody>
      </p:sp>
      <p:sp>
        <p:nvSpPr>
          <p:cNvPr id="38" name="文本框 9"/>
          <p:cNvSpPr txBox="1"/>
          <p:nvPr/>
        </p:nvSpPr>
        <p:spPr>
          <a:xfrm>
            <a:off x="1126654" y="260648"/>
            <a:ext cx="3201670"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环境认知：宏观环境</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9" name="Slide Number Placeholder 5"/>
          <p:cNvSpPr txBox="1"/>
          <p:nvPr/>
        </p:nvSpPr>
        <p:spPr>
          <a:xfrm>
            <a:off x="9473043" y="6334298"/>
            <a:ext cx="2742843" cy="365125"/>
          </a:xfrm>
          <a:prstGeom prst="rect">
            <a:avLst/>
          </a:prstGeom>
        </p:spPr>
        <p:txBody>
          <a:bodyPr vert="horz" lIns="91440" tIns="45720" rIns="91440" bIns="45720" rtlCol="0" anchor="ctr"/>
          <a:lstStyle>
            <a:defPPr>
              <a:defRPr lang="en-US"/>
            </a:defPPr>
            <a:lvl1pPr marL="0" algn="r" defTabSz="457200" rtl="0" eaLnBrk="1" latinLnBrk="0" hangingPunct="1">
              <a:defRPr sz="2400" kern="1200">
                <a:solidFill>
                  <a:schemeClr val="bg1"/>
                </a:solidFill>
                <a:latin typeface="+mn-lt"/>
                <a:ea typeface="Arial Unicode MS" panose="020B0604020202020204" charset="-122"/>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dirty="0" smtClean="0"/>
              <a:t>20</a:t>
            </a:r>
            <a:endParaRPr lang="zh-CN"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p:cNvSpPr/>
          <p:nvPr/>
        </p:nvSpPr>
        <p:spPr>
          <a:xfrm>
            <a:off x="838622" y="1844824"/>
            <a:ext cx="9468349" cy="953135"/>
          </a:xfrm>
          <a:prstGeom prst="rect">
            <a:avLst/>
          </a:prstGeom>
        </p:spPr>
        <p:txBody>
          <a:bodyPr wrap="square">
            <a:spAutoFit/>
          </a:bodyPr>
          <a:lstStyle/>
          <a:p>
            <a:r>
              <a:rPr lang="zh-CN" altLang="en-US" sz="2400" b="1" dirty="0">
                <a:solidFill>
                  <a:srgbClr val="4274B0"/>
                </a:solidFill>
                <a:latin typeface="微软雅黑" panose="020B0503020204020204" pitchFamily="34" charset="-122"/>
                <a:ea typeface="微软雅黑" panose="020B0503020204020204" pitchFamily="34" charset="-122"/>
                <a:sym typeface="+mn-ea"/>
              </a:rPr>
              <a:t>院系近</a:t>
            </a:r>
            <a:r>
              <a:rPr lang="en-US" altLang="zh-CN" sz="2400" b="1" dirty="0">
                <a:solidFill>
                  <a:srgbClr val="4274B0"/>
                </a:solidFill>
                <a:latin typeface="微软雅黑" panose="020B0503020204020204" pitchFamily="34" charset="-122"/>
                <a:ea typeface="微软雅黑" panose="020B0503020204020204" pitchFamily="34" charset="-122"/>
                <a:sym typeface="+mn-ea"/>
              </a:rPr>
              <a:t>5</a:t>
            </a:r>
            <a:r>
              <a:rPr lang="zh-CN" altLang="en-US" sz="2400" b="1" dirty="0">
                <a:solidFill>
                  <a:srgbClr val="4274B0"/>
                </a:solidFill>
                <a:latin typeface="微软雅黑" panose="020B0503020204020204" pitchFamily="34" charset="-122"/>
                <a:ea typeface="微软雅黑" panose="020B0503020204020204" pitchFamily="34" charset="-122"/>
                <a:sym typeface="+mn-ea"/>
              </a:rPr>
              <a:t>届毕业生就业质量报告，可自行在院网下载</a:t>
            </a:r>
            <a:endParaRPr lang="zh-CN" altLang="en-US" sz="3200" b="1" dirty="0">
              <a:solidFill>
                <a:schemeClr val="bg1"/>
              </a:solidFill>
              <a:latin typeface="微软雅黑" panose="020B0503020204020204" pitchFamily="34" charset="-122"/>
              <a:ea typeface="微软雅黑" panose="020B0503020204020204" pitchFamily="34" charset="-122"/>
            </a:endParaRPr>
          </a:p>
          <a:p>
            <a:endParaRPr lang="zh-CN" altLang="en-US" sz="3200" b="1" dirty="0">
              <a:solidFill>
                <a:srgbClr val="C00000"/>
              </a:solidFill>
              <a:ea typeface="微软雅黑" panose="020B0503020204020204" pitchFamily="34" charset="-122"/>
            </a:endParaRPr>
          </a:p>
        </p:txBody>
      </p:sp>
      <p:sp>
        <p:nvSpPr>
          <p:cNvPr id="9" name="文本框 8"/>
          <p:cNvSpPr txBox="1"/>
          <p:nvPr/>
        </p:nvSpPr>
        <p:spPr>
          <a:xfrm>
            <a:off x="1129" y="1171"/>
            <a:ext cx="309880" cy="368300"/>
          </a:xfrm>
          <a:prstGeom prst="rect">
            <a:avLst/>
          </a:prstGeom>
          <a:noFill/>
        </p:spPr>
        <p:txBody>
          <a:bodyPr wrap="none" rtlCol="0">
            <a:spAutoFit/>
          </a:bodyPr>
          <a:lstStyle/>
          <a:p>
            <a:endParaRPr lang="zh-CN" altLang="en-US"/>
          </a:p>
        </p:txBody>
      </p:sp>
      <p:sp>
        <p:nvSpPr>
          <p:cNvPr id="12" name="矩形 11"/>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3" name="直接连接符 12"/>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18" name="Slide Number Placeholder 5"/>
          <p:cNvSpPr>
            <a:spLocks noGrp="1"/>
          </p:cNvSpPr>
          <p:nvPr>
            <p:ph type="sldNum" sz="quarter" idx="12"/>
          </p:nvPr>
        </p:nvSpPr>
        <p:spPr>
          <a:xfrm>
            <a:off x="9473043" y="6334298"/>
            <a:ext cx="2742843" cy="365125"/>
          </a:xfrm>
        </p:spPr>
        <p:txBody>
          <a:bodyPr/>
          <a:lstStyle>
            <a:lvl1pPr>
              <a:defRPr sz="2400">
                <a:solidFill>
                  <a:schemeClr val="bg1"/>
                </a:solidFill>
              </a:defRPr>
            </a:lvl1pPr>
          </a:lstStyle>
          <a:p>
            <a:fld id="{4EDFC277-0F5F-4CFE-A345-BA92287D4929}" type="slidenum">
              <a:rPr lang="zh-CN" altLang="en-US" smtClean="0"/>
            </a:fld>
            <a:endParaRPr lang="zh-CN" altLang="en-US" dirty="0"/>
          </a:p>
        </p:txBody>
      </p:sp>
      <p:sp>
        <p:nvSpPr>
          <p:cNvPr id="19" name="文本框 9"/>
          <p:cNvSpPr txBox="1"/>
          <p:nvPr/>
        </p:nvSpPr>
        <p:spPr>
          <a:xfrm>
            <a:off x="1126654" y="260648"/>
            <a:ext cx="3201670" cy="438582"/>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环境认知</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：微观环境</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标题 1"/>
          <p:cNvSpPr>
            <a:spLocks noGrp="1"/>
          </p:cNvSpPr>
          <p:nvPr>
            <p:ph type="title"/>
          </p:nvPr>
        </p:nvSpPr>
        <p:spPr>
          <a:xfrm>
            <a:off x="842536" y="754381"/>
            <a:ext cx="10514231" cy="1325563"/>
          </a:xfrm>
        </p:spPr>
        <p:txBody>
          <a:bodyPr vert="horz" lIns="91440" tIns="45720" rIns="91440" bIns="45720" rtlCol="0" anchor="ctr">
            <a:normAutofit/>
          </a:bodyPr>
          <a:lstStyle/>
          <a:p>
            <a:pPr algn="ctr" defTabSz="457200" eaLnBrk="0" fontAlgn="base" hangingPunct="0">
              <a:spcAft>
                <a:spcPct val="0"/>
              </a:spcAft>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cs typeface="+mn-cs"/>
              </a:rPr>
              <a:t>我校历届毕业生就业情况</a:t>
            </a:r>
            <a:endParaRPr lang="zh-CN" altLang="en-US" sz="3600" b="1" dirty="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30722" name="内容占位符 2"/>
          <p:cNvSpPr>
            <a:spLocks noGrp="1"/>
          </p:cNvSpPr>
          <p:nvPr>
            <p:ph idx="1"/>
          </p:nvPr>
        </p:nvSpPr>
        <p:spPr>
          <a:xfrm>
            <a:off x="399236" y="2180839"/>
            <a:ext cx="7063752" cy="4524375"/>
          </a:xfrm>
        </p:spPr>
        <p:txBody>
          <a:bodyPr wrap="square" lIns="91408" tIns="45703" rIns="91408" bIns="45703" anchor="t">
            <a:normAutofit/>
          </a:bodyPr>
          <a:lstStyle/>
          <a:p>
            <a:pPr marL="0" indent="0" fontAlgn="auto">
              <a:lnSpc>
                <a:spcPct val="150000"/>
              </a:lnSpc>
              <a:spcBef>
                <a:spcPts val="0"/>
              </a:spcBef>
              <a:buNone/>
            </a:pPr>
            <a:r>
              <a:rPr lang="zh-CN" altLang="en-US" sz="2400" dirty="0"/>
              <a:t>学校官网</a:t>
            </a:r>
            <a:r>
              <a:rPr lang="en-US" altLang="zh-CN" sz="2400" dirty="0"/>
              <a:t>www.zju.edu.cn</a:t>
            </a:r>
            <a:endParaRPr lang="en-US" altLang="zh-CN" sz="2400" dirty="0"/>
          </a:p>
          <a:p>
            <a:pPr marL="0" indent="0" fontAlgn="auto">
              <a:lnSpc>
                <a:spcPct val="150000"/>
              </a:lnSpc>
              <a:spcBef>
                <a:spcPts val="0"/>
              </a:spcBef>
              <a:buNone/>
            </a:pPr>
            <a:r>
              <a:rPr lang="zh-CN" altLang="en-US" sz="2400" dirty="0"/>
              <a:t>可查询近几年我校</a:t>
            </a:r>
            <a:r>
              <a:rPr lang="zh-CN" altLang="zh-CN" sz="2400" dirty="0"/>
              <a:t>毕业生就业质量公报</a:t>
            </a:r>
            <a:endParaRPr lang="en-US" altLang="zh-CN" sz="2400" dirty="0"/>
          </a:p>
          <a:p>
            <a:pPr marL="0" indent="0" fontAlgn="auto">
              <a:lnSpc>
                <a:spcPct val="150000"/>
              </a:lnSpc>
              <a:spcBef>
                <a:spcPts val="0"/>
              </a:spcBef>
              <a:buNone/>
            </a:pPr>
            <a:endParaRPr lang="en-US" altLang="zh-CN" sz="2400" dirty="0"/>
          </a:p>
          <a:p>
            <a:pPr marL="0" indent="0" fontAlgn="auto">
              <a:lnSpc>
                <a:spcPct val="150000"/>
              </a:lnSpc>
              <a:spcBef>
                <a:spcPts val="0"/>
              </a:spcBef>
              <a:buNone/>
            </a:pPr>
            <a:r>
              <a:rPr lang="zh-CN" altLang="zh-CN" sz="2400" dirty="0"/>
              <a:t>路径：校情总览</a:t>
            </a:r>
            <a:r>
              <a:rPr lang="en-US" altLang="zh-CN" sz="2400" dirty="0"/>
              <a:t>——</a:t>
            </a:r>
            <a:r>
              <a:rPr lang="zh-CN" altLang="en-US" sz="2400" dirty="0"/>
              <a:t>统计公报</a:t>
            </a:r>
            <a:endParaRPr lang="zh-CN" altLang="en-US" sz="2400" dirty="0"/>
          </a:p>
          <a:p>
            <a:pPr marL="0" indent="0" fontAlgn="auto">
              <a:lnSpc>
                <a:spcPct val="150000"/>
              </a:lnSpc>
              <a:spcBef>
                <a:spcPts val="0"/>
              </a:spcBef>
              <a:buNone/>
            </a:pPr>
            <a:r>
              <a:rPr lang="zh-CN" altLang="en-US" sz="2400" dirty="0"/>
              <a:t>         </a:t>
            </a:r>
            <a:r>
              <a:rPr lang="en-US" altLang="zh-CN" sz="2400" dirty="0"/>
              <a:t>——</a:t>
            </a:r>
            <a:r>
              <a:rPr lang="zh-CN" altLang="en-US" sz="2400" dirty="0"/>
              <a:t>毕业生就业质量公报</a:t>
            </a:r>
            <a:endParaRPr lang="zh-CN" altLang="en-US" sz="2400" dirty="0"/>
          </a:p>
          <a:p>
            <a:pPr marL="0" indent="0" fontAlgn="auto">
              <a:lnSpc>
                <a:spcPct val="150000"/>
              </a:lnSpc>
              <a:spcBef>
                <a:spcPts val="0"/>
              </a:spcBef>
              <a:buNone/>
            </a:pPr>
            <a:endParaRPr lang="zh-CN" altLang="en-US" sz="2400" dirty="0"/>
          </a:p>
          <a:p>
            <a:pPr marL="0" indent="0" fontAlgn="auto">
              <a:lnSpc>
                <a:spcPct val="150000"/>
              </a:lnSpc>
              <a:spcBef>
                <a:spcPts val="0"/>
              </a:spcBef>
              <a:buNone/>
            </a:pPr>
            <a:endParaRPr lang="zh-CN" altLang="en-US" sz="2400" dirty="0"/>
          </a:p>
          <a:p>
            <a:pPr marL="0" indent="0" fontAlgn="auto">
              <a:lnSpc>
                <a:spcPct val="150000"/>
              </a:lnSpc>
              <a:spcBef>
                <a:spcPts val="0"/>
              </a:spcBef>
              <a:buNone/>
            </a:pPr>
            <a:endParaRPr lang="zh-CN" altLang="en-US" sz="2400" dirty="0"/>
          </a:p>
        </p:txBody>
      </p:sp>
      <p:sp>
        <p:nvSpPr>
          <p:cNvPr id="11" name="文本框 9"/>
          <p:cNvSpPr txBox="1"/>
          <p:nvPr/>
        </p:nvSpPr>
        <p:spPr>
          <a:xfrm>
            <a:off x="982344" y="188595"/>
            <a:ext cx="3024629" cy="438582"/>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环境认知：微观环境</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2" name="矩形 11"/>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3" name="直接连接符 12"/>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19"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pic>
        <p:nvPicPr>
          <p:cNvPr id="2" name="图片 1"/>
          <p:cNvPicPr>
            <a:picLocks noChangeAspect="1"/>
          </p:cNvPicPr>
          <p:nvPr/>
        </p:nvPicPr>
        <p:blipFill>
          <a:blip r:embed="rId1"/>
          <a:stretch>
            <a:fillRect/>
          </a:stretch>
        </p:blipFill>
        <p:spPr>
          <a:xfrm>
            <a:off x="5839460" y="2180590"/>
            <a:ext cx="5906770" cy="371030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lIns="91440" tIns="45720" rIns="91440" bIns="45720" rtlCol="0" anchor="ctr">
            <a:normAutofit/>
          </a:bodyPr>
          <a:lstStyle/>
          <a:p>
            <a:pPr algn="ctr" defTabSz="457200" eaLnBrk="0" fontAlgn="base" hangingPunct="0">
              <a:spcAft>
                <a:spcPct val="0"/>
              </a:spcAft>
            </a:pPr>
            <a:r>
              <a:rPr lang="zh-CN" altLang="en-US" sz="3600" b="1" dirty="0" smtClean="0">
                <a:solidFill>
                  <a:schemeClr val="accent1">
                    <a:lumMod val="75000"/>
                  </a:schemeClr>
                </a:solidFill>
                <a:latin typeface="微软雅黑" panose="020B0503020204020204" pitchFamily="34" charset="-122"/>
                <a:ea typeface="微软雅黑" panose="020B0503020204020204" pitchFamily="34" charset="-122"/>
                <a:cs typeface="+mn-cs"/>
                <a:sym typeface="+mn-ea"/>
              </a:rPr>
              <a:t>了解职业</a:t>
            </a:r>
            <a:r>
              <a:rPr lang="zh-CN" altLang="en-US" sz="3600" b="1" dirty="0">
                <a:solidFill>
                  <a:schemeClr val="accent1">
                    <a:lumMod val="75000"/>
                  </a:schemeClr>
                </a:solidFill>
                <a:latin typeface="微软雅黑" panose="020B0503020204020204" pitchFamily="34" charset="-122"/>
                <a:ea typeface="微软雅黑" panose="020B0503020204020204" pitchFamily="34" charset="-122"/>
                <a:cs typeface="+mn-cs"/>
                <a:sym typeface="+mn-ea"/>
              </a:rPr>
              <a:t>世界</a:t>
            </a:r>
            <a:endParaRPr lang="zh-CN" altLang="en-US" sz="3600" b="1" dirty="0">
              <a:solidFill>
                <a:schemeClr val="accent1">
                  <a:lumMod val="75000"/>
                </a:schemeClr>
              </a:solidFill>
              <a:latin typeface="微软雅黑" panose="020B0503020204020204" pitchFamily="34" charset="-122"/>
              <a:ea typeface="微软雅黑" panose="020B0503020204020204" pitchFamily="34" charset="-122"/>
              <a:cs typeface="+mn-cs"/>
              <a:sym typeface="+mn-ea"/>
            </a:endParaRPr>
          </a:p>
        </p:txBody>
      </p:sp>
      <p:sp>
        <p:nvSpPr>
          <p:cNvPr id="3" name="内容占位符 2"/>
          <p:cNvSpPr>
            <a:spLocks noGrp="1"/>
          </p:cNvSpPr>
          <p:nvPr>
            <p:ph idx="1"/>
          </p:nvPr>
        </p:nvSpPr>
        <p:spPr>
          <a:xfrm>
            <a:off x="582768" y="1597660"/>
            <a:ext cx="10412095" cy="4526280"/>
          </a:xfrm>
        </p:spPr>
        <p:txBody>
          <a:bodyPr>
            <a:normAutofit fontScale="75000" lnSpcReduction="20000"/>
          </a:bodyPr>
          <a:lstStyle/>
          <a:p>
            <a:pPr marL="0" indent="0">
              <a:lnSpc>
                <a:spcPct val="160000"/>
              </a:lnSpc>
              <a:buNone/>
            </a:pPr>
            <a:r>
              <a:rPr lang="zh-CN" altLang="en-US" dirty="0">
                <a:latin typeface="微软雅黑" panose="020B0503020204020204" pitchFamily="34" charset="-122"/>
                <a:ea typeface="微软雅黑" panose="020B0503020204020204" pitchFamily="34" charset="-122"/>
              </a:rPr>
              <a:t>❑ 行业及其发展趋势、影响因素</a:t>
            </a:r>
            <a:endParaRPr lang="zh-CN" altLang="en-US" dirty="0">
              <a:latin typeface="微软雅黑" panose="020B0503020204020204" pitchFamily="34" charset="-122"/>
              <a:ea typeface="微软雅黑" panose="020B0503020204020204" pitchFamily="34" charset="-122"/>
            </a:endParaRPr>
          </a:p>
          <a:p>
            <a:pPr marL="0" indent="0">
              <a:lnSpc>
                <a:spcPct val="160000"/>
              </a:lnSpc>
              <a:buNone/>
            </a:pPr>
            <a:r>
              <a:rPr lang="zh-CN" altLang="en-US" dirty="0">
                <a:latin typeface="微软雅黑" panose="020B0503020204020204" pitchFamily="34" charset="-122"/>
                <a:ea typeface="微软雅黑" panose="020B0503020204020204" pitchFamily="34" charset="-122"/>
              </a:rPr>
              <a:t>❑ 代表性公司：名称、发展历史、文化价值观、愿景使命</a:t>
            </a:r>
            <a:endParaRPr lang="zh-CN" altLang="en-US" dirty="0">
              <a:latin typeface="微软雅黑" panose="020B0503020204020204" pitchFamily="34" charset="-122"/>
              <a:ea typeface="微软雅黑" panose="020B0503020204020204" pitchFamily="34" charset="-122"/>
            </a:endParaRPr>
          </a:p>
          <a:p>
            <a:pPr marL="0" indent="0">
              <a:lnSpc>
                <a:spcPct val="160000"/>
              </a:lnSpc>
              <a:buNone/>
            </a:pPr>
            <a:r>
              <a:rPr lang="zh-CN" altLang="en-US" dirty="0">
                <a:latin typeface="微软雅黑" panose="020B0503020204020204" pitchFamily="34" charset="-122"/>
                <a:ea typeface="微软雅黑" panose="020B0503020204020204" pitchFamily="34" charset="-122"/>
              </a:rPr>
              <a:t>❑ 代表性公司的人力资源结构（组织结构图）</a:t>
            </a:r>
            <a:endParaRPr lang="zh-CN" altLang="en-US" dirty="0">
              <a:latin typeface="微软雅黑" panose="020B0503020204020204" pitchFamily="34" charset="-122"/>
              <a:ea typeface="微软雅黑" panose="020B0503020204020204" pitchFamily="34" charset="-122"/>
            </a:endParaRPr>
          </a:p>
          <a:p>
            <a:pPr marL="0" indent="0">
              <a:lnSpc>
                <a:spcPct val="160000"/>
              </a:lnSpc>
              <a:buNone/>
            </a:pPr>
            <a:r>
              <a:rPr lang="zh-CN" altLang="en-US" dirty="0">
                <a:latin typeface="微软雅黑" panose="020B0503020204020204" pitchFamily="34" charset="-122"/>
                <a:ea typeface="微软雅黑" panose="020B0503020204020204" pitchFamily="34" charset="-122"/>
              </a:rPr>
              <a:t>❑ 目标岗位：在组织结构中的位置、</a:t>
            </a:r>
            <a:r>
              <a:rPr lang="zh-CN" altLang="en-US" dirty="0" smtClean="0">
                <a:latin typeface="微软雅黑" panose="020B0503020204020204" pitchFamily="34" charset="-122"/>
                <a:ea typeface="微软雅黑" panose="020B0503020204020204" pitchFamily="34" charset="-122"/>
              </a:rPr>
              <a:t>工作手册等</a:t>
            </a:r>
            <a:endParaRPr lang="zh-CN" altLang="en-US" dirty="0">
              <a:latin typeface="微软雅黑" panose="020B0503020204020204" pitchFamily="34" charset="-122"/>
              <a:ea typeface="微软雅黑" panose="020B0503020204020204" pitchFamily="34" charset="-122"/>
            </a:endParaRPr>
          </a:p>
          <a:p>
            <a:pPr marL="360045" lvl="1" indent="0" fontAlgn="auto">
              <a:lnSpc>
                <a:spcPct val="160000"/>
              </a:lnSpc>
              <a:spcBef>
                <a:spcPts val="0"/>
              </a:spcBef>
              <a:buFont typeface="Wingdings" panose="05000000000000000000" charset="0"/>
              <a:buChar char="ü"/>
            </a:pPr>
            <a:r>
              <a:rPr lang="zh-CN" altLang="en-US" dirty="0">
                <a:solidFill>
                  <a:schemeClr val="bg1">
                    <a:lumMod val="50000"/>
                  </a:schemeClr>
                </a:solidFill>
                <a:latin typeface="微软雅黑" panose="020B0503020204020204" pitchFamily="34" charset="-122"/>
                <a:ea typeface="微软雅黑" panose="020B0503020204020204" pitchFamily="34" charset="-122"/>
              </a:rPr>
              <a:t>岗位基本信息：工作职责、工作内容和活动、上级、下属和平级关系</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a:p>
            <a:pPr marL="360045" lvl="1" indent="0" fontAlgn="auto">
              <a:lnSpc>
                <a:spcPct val="160000"/>
              </a:lnSpc>
              <a:spcBef>
                <a:spcPts val="0"/>
              </a:spcBef>
              <a:buFont typeface="Wingdings" panose="05000000000000000000" charset="0"/>
              <a:buChar char="ü"/>
            </a:pPr>
            <a:r>
              <a:rPr lang="zh-CN" altLang="en-US" dirty="0">
                <a:solidFill>
                  <a:schemeClr val="bg1">
                    <a:lumMod val="50000"/>
                  </a:schemeClr>
                </a:solidFill>
                <a:latin typeface="微软雅黑" panose="020B0503020204020204" pitchFamily="34" charset="-122"/>
                <a:ea typeface="微软雅黑" panose="020B0503020204020204" pitchFamily="34" charset="-122"/>
              </a:rPr>
              <a:t>工作环境、工作地域</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a:p>
            <a:pPr marL="360045" lvl="1" indent="0" fontAlgn="auto">
              <a:lnSpc>
                <a:spcPct val="160000"/>
              </a:lnSpc>
              <a:spcBef>
                <a:spcPts val="0"/>
              </a:spcBef>
              <a:buFont typeface="Wingdings" panose="05000000000000000000" charset="0"/>
              <a:buChar char="ü"/>
            </a:pPr>
            <a:r>
              <a:rPr lang="zh-CN" altLang="en-US" dirty="0" smtClean="0">
                <a:solidFill>
                  <a:schemeClr val="bg1">
                    <a:lumMod val="50000"/>
                  </a:schemeClr>
                </a:solidFill>
                <a:latin typeface="微软雅黑" panose="020B0503020204020204" pitchFamily="34" charset="-122"/>
                <a:ea typeface="微软雅黑" panose="020B0503020204020204" pitchFamily="34" charset="-122"/>
              </a:rPr>
              <a:t>职位要求：工作者所需知识</a:t>
            </a:r>
            <a:r>
              <a:rPr lang="zh-CN" altLang="en-US" dirty="0">
                <a:solidFill>
                  <a:schemeClr val="bg1">
                    <a:lumMod val="50000"/>
                  </a:schemeClr>
                </a:solidFill>
                <a:latin typeface="微软雅黑" panose="020B0503020204020204" pitchFamily="34" charset="-122"/>
                <a:ea typeface="微软雅黑" panose="020B0503020204020204" pitchFamily="34" charset="-122"/>
              </a:rPr>
              <a:t>、经验、技能</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a:p>
            <a:pPr marL="360045" lvl="1" indent="0" fontAlgn="auto">
              <a:lnSpc>
                <a:spcPct val="160000"/>
              </a:lnSpc>
              <a:spcBef>
                <a:spcPts val="0"/>
              </a:spcBef>
              <a:buFont typeface="Wingdings" panose="05000000000000000000" charset="0"/>
              <a:buChar char="ü"/>
            </a:pPr>
            <a:r>
              <a:rPr lang="zh-CN" altLang="en-US" dirty="0">
                <a:solidFill>
                  <a:schemeClr val="bg1">
                    <a:lumMod val="50000"/>
                  </a:schemeClr>
                </a:solidFill>
                <a:latin typeface="微软雅黑" panose="020B0503020204020204" pitchFamily="34" charset="-122"/>
                <a:ea typeface="微软雅黑" panose="020B0503020204020204" pitchFamily="34" charset="-122"/>
              </a:rPr>
              <a:t>匹配度高的工作者特质：兴趣、个性倾向、价值观</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a:p>
            <a:pPr marL="360045" lvl="1" indent="0" fontAlgn="auto">
              <a:lnSpc>
                <a:spcPct val="160000"/>
              </a:lnSpc>
              <a:spcBef>
                <a:spcPts val="0"/>
              </a:spcBef>
              <a:buFont typeface="Wingdings" panose="05000000000000000000" charset="0"/>
              <a:buChar char="ü"/>
            </a:pPr>
            <a:r>
              <a:rPr lang="zh-CN" altLang="en-US" dirty="0">
                <a:solidFill>
                  <a:schemeClr val="bg1">
                    <a:lumMod val="50000"/>
                  </a:schemeClr>
                </a:solidFill>
                <a:latin typeface="微软雅黑" panose="020B0503020204020204" pitchFamily="34" charset="-122"/>
                <a:ea typeface="微软雅黑" panose="020B0503020204020204" pitchFamily="34" charset="-122"/>
              </a:rPr>
              <a:t>薪酬待遇、生涯发展路径等</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49" name="六边形 48"/>
          <p:cNvSpPr/>
          <p:nvPr/>
        </p:nvSpPr>
        <p:spPr>
          <a:xfrm>
            <a:off x="8321174" y="1734316"/>
            <a:ext cx="3366135" cy="666115"/>
          </a:xfrm>
          <a:prstGeom prst="hexagon">
            <a:avLst>
              <a:gd name="adj" fmla="val 0"/>
              <a:gd name="vf" fmla="val 1154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t>探索职场</a:t>
            </a:r>
            <a:endParaRPr lang="zh-CN" altLang="en-US" sz="2800" dirty="0"/>
          </a:p>
        </p:txBody>
      </p:sp>
      <p:sp>
        <p:nvSpPr>
          <p:cNvPr id="14" name="矩形 13"/>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5" name="直接连接符 14"/>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20"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
        <p:nvSpPr>
          <p:cNvPr id="19" name="文本框 9"/>
          <p:cNvSpPr txBox="1"/>
          <p:nvPr/>
        </p:nvSpPr>
        <p:spPr>
          <a:xfrm>
            <a:off x="1126654" y="260648"/>
            <a:ext cx="3201670" cy="438582"/>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环境认知</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：微观环境</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 name="矩形 3"/>
          <p:cNvSpPr/>
          <p:nvPr/>
        </p:nvSpPr>
        <p:spPr>
          <a:xfrm>
            <a:off x="8320793" y="2471137"/>
            <a:ext cx="3388726" cy="2894962"/>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3"/>
          <p:cNvGrpSpPr/>
          <p:nvPr/>
        </p:nvGrpSpPr>
        <p:grpSpPr>
          <a:xfrm>
            <a:off x="2566035" y="1568450"/>
            <a:ext cx="7542579" cy="4154488"/>
            <a:chOff x="0" y="0"/>
            <a:chExt cx="3782" cy="2018"/>
          </a:xfrm>
        </p:grpSpPr>
        <p:sp>
          <p:nvSpPr>
            <p:cNvPr id="37913" name="Line 4"/>
            <p:cNvSpPr/>
            <p:nvPr/>
          </p:nvSpPr>
          <p:spPr>
            <a:xfrm>
              <a:off x="234" y="1926"/>
              <a:ext cx="3212" cy="1"/>
            </a:xfrm>
            <a:prstGeom prst="line">
              <a:avLst/>
            </a:prstGeom>
            <a:ln w="28575" cap="flat" cmpd="sng">
              <a:solidFill>
                <a:srgbClr val="7F7F7F"/>
              </a:solidFill>
              <a:prstDash val="solid"/>
              <a:bevel/>
              <a:headEnd type="none" w="med" len="med"/>
              <a:tailEnd type="stealth" w="lg" len="lg"/>
            </a:ln>
          </p:spPr>
        </p:sp>
        <p:sp>
          <p:nvSpPr>
            <p:cNvPr id="37914" name="Text Box 5"/>
            <p:cNvSpPr/>
            <p:nvPr/>
          </p:nvSpPr>
          <p:spPr>
            <a:xfrm>
              <a:off x="0" y="0"/>
              <a:ext cx="436" cy="179"/>
            </a:xfrm>
            <a:prstGeom prst="rect">
              <a:avLst/>
            </a:prstGeom>
            <a:noFill/>
            <a:ln w="9525">
              <a:noFill/>
            </a:ln>
          </p:spPr>
          <p:txBody>
            <a:bodyPr wrap="none">
              <a:spAutoFit/>
            </a:bodyPr>
            <a:lstStyle/>
            <a:p>
              <a:pPr eaLnBrk="1" hangingPunct="1">
                <a:buFont typeface="Arial" panose="020B0604020202020204" pitchFamily="34" charset="0"/>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准确度</a:t>
              </a:r>
              <a:endParaRPr lang="zh-CN" altLang="en-US" dirty="0">
                <a:latin typeface="Arial" panose="020B0604020202020204" pitchFamily="34" charset="0"/>
              </a:endParaRPr>
            </a:p>
          </p:txBody>
        </p:sp>
        <p:sp>
          <p:nvSpPr>
            <p:cNvPr id="37915" name="Line 6"/>
            <p:cNvSpPr/>
            <p:nvPr/>
          </p:nvSpPr>
          <p:spPr>
            <a:xfrm flipV="1">
              <a:off x="238" y="162"/>
              <a:ext cx="1" cy="1755"/>
            </a:xfrm>
            <a:prstGeom prst="line">
              <a:avLst/>
            </a:prstGeom>
            <a:ln w="28575" cap="flat" cmpd="sng">
              <a:solidFill>
                <a:srgbClr val="7F7F7F"/>
              </a:solidFill>
              <a:prstDash val="solid"/>
              <a:bevel/>
              <a:headEnd type="none" w="med" len="med"/>
              <a:tailEnd type="stealth" w="lg" len="lg"/>
            </a:ln>
          </p:spPr>
        </p:sp>
        <p:sp>
          <p:nvSpPr>
            <p:cNvPr id="37916" name="Text Box 7"/>
            <p:cNvSpPr/>
            <p:nvPr/>
          </p:nvSpPr>
          <p:spPr>
            <a:xfrm>
              <a:off x="3461" y="1839"/>
              <a:ext cx="321" cy="179"/>
            </a:xfrm>
            <a:prstGeom prst="rect">
              <a:avLst/>
            </a:prstGeom>
            <a:noFill/>
            <a:ln w="9525">
              <a:noFill/>
            </a:ln>
          </p:spPr>
          <p:txBody>
            <a:bodyPr wrap="none">
              <a:spAutoFit/>
            </a:bodyPr>
            <a:lstStyle/>
            <a:p>
              <a:pPr eaLnBrk="1" hangingPunct="1">
                <a:buFont typeface="Arial" panose="020B0604020202020204" pitchFamily="34" charset="0"/>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难度</a:t>
              </a:r>
              <a:endParaRPr lang="zh-CN" altLang="en-US" dirty="0">
                <a:latin typeface="Arial" panose="020B0604020202020204" pitchFamily="34" charset="0"/>
              </a:endParaRPr>
            </a:p>
          </p:txBody>
        </p:sp>
      </p:grpSp>
      <p:grpSp>
        <p:nvGrpSpPr>
          <p:cNvPr id="14343" name="Group 8"/>
          <p:cNvGrpSpPr/>
          <p:nvPr/>
        </p:nvGrpSpPr>
        <p:grpSpPr>
          <a:xfrm>
            <a:off x="5717223" y="2908300"/>
            <a:ext cx="1627188" cy="744538"/>
            <a:chOff x="0" y="0"/>
            <a:chExt cx="1025" cy="469"/>
          </a:xfrm>
        </p:grpSpPr>
        <p:pic>
          <p:nvPicPr>
            <p:cNvPr id="37911" name="Oval 8"/>
            <p:cNvPicPr/>
            <p:nvPr/>
          </p:nvPicPr>
          <p:blipFill>
            <a:blip r:embed="rId1"/>
            <a:stretch>
              <a:fillRect/>
            </a:stretch>
          </p:blipFill>
          <p:spPr>
            <a:xfrm>
              <a:off x="0" y="0"/>
              <a:ext cx="1025" cy="469"/>
            </a:xfrm>
            <a:prstGeom prst="rect">
              <a:avLst/>
            </a:prstGeom>
            <a:noFill/>
            <a:ln w="9525">
              <a:noFill/>
            </a:ln>
          </p:spPr>
        </p:pic>
        <p:sp>
          <p:nvSpPr>
            <p:cNvPr id="37912" name="Text Box 10"/>
            <p:cNvSpPr/>
            <p:nvPr/>
          </p:nvSpPr>
          <p:spPr>
            <a:xfrm>
              <a:off x="176" y="77"/>
              <a:ext cx="672" cy="279"/>
            </a:xfrm>
            <a:prstGeom prst="rect">
              <a:avLst/>
            </a:prstGeom>
            <a:noFill/>
            <a:ln w="9525">
              <a:noFill/>
            </a:ln>
          </p:spPr>
          <p:txBody>
            <a:bodyPr wrap="none" anchor="ctr"/>
            <a:lstStyle/>
            <a:p>
              <a:pPr algn="ctr" eaLnBrk="1" hangingPunct="1">
                <a:buFont typeface="Arial" panose="020B0604020202020204" pitchFamily="34" charset="0"/>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人物访谈</a:t>
              </a:r>
              <a:endParaRPr lang="zh-CN" altLang="en-US" dirty="0">
                <a:latin typeface="Arial" panose="020B0604020202020204" pitchFamily="34" charset="0"/>
              </a:endParaRPr>
            </a:p>
          </p:txBody>
        </p:sp>
      </p:grpSp>
      <p:grpSp>
        <p:nvGrpSpPr>
          <p:cNvPr id="14346" name="Group 11"/>
          <p:cNvGrpSpPr/>
          <p:nvPr/>
        </p:nvGrpSpPr>
        <p:grpSpPr>
          <a:xfrm>
            <a:off x="4113848" y="3895725"/>
            <a:ext cx="1493838" cy="744538"/>
            <a:chOff x="0" y="0"/>
            <a:chExt cx="941" cy="469"/>
          </a:xfrm>
        </p:grpSpPr>
        <p:pic>
          <p:nvPicPr>
            <p:cNvPr id="37909" name="Oval 9"/>
            <p:cNvPicPr/>
            <p:nvPr/>
          </p:nvPicPr>
          <p:blipFill>
            <a:blip r:embed="rId2"/>
            <a:stretch>
              <a:fillRect/>
            </a:stretch>
          </p:blipFill>
          <p:spPr>
            <a:xfrm>
              <a:off x="0" y="0"/>
              <a:ext cx="941" cy="469"/>
            </a:xfrm>
            <a:prstGeom prst="rect">
              <a:avLst/>
            </a:prstGeom>
            <a:noFill/>
            <a:ln w="9525">
              <a:noFill/>
            </a:ln>
          </p:spPr>
        </p:pic>
        <p:sp>
          <p:nvSpPr>
            <p:cNvPr id="37910" name="Text Box 13"/>
            <p:cNvSpPr/>
            <p:nvPr/>
          </p:nvSpPr>
          <p:spPr>
            <a:xfrm>
              <a:off x="166" y="76"/>
              <a:ext cx="611" cy="279"/>
            </a:xfrm>
            <a:prstGeom prst="rect">
              <a:avLst/>
            </a:prstGeom>
            <a:noFill/>
            <a:ln w="9525">
              <a:noFill/>
            </a:ln>
          </p:spPr>
          <p:txBody>
            <a:bodyPr wrap="none" anchor="ctr"/>
            <a:lstStyle/>
            <a:p>
              <a:pPr algn="ctr" eaLnBrk="1" hangingPunct="1">
                <a:buFont typeface="Arial" panose="020B0604020202020204" pitchFamily="34" charset="0"/>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亲友</a:t>
              </a:r>
              <a:endParaRPr lang="zh-CN" altLang="en-US" dirty="0">
                <a:latin typeface="Arial" panose="020B0604020202020204" pitchFamily="34" charset="0"/>
              </a:endParaRPr>
            </a:p>
          </p:txBody>
        </p:sp>
      </p:grpSp>
      <p:grpSp>
        <p:nvGrpSpPr>
          <p:cNvPr id="14349" name="Group 14"/>
          <p:cNvGrpSpPr/>
          <p:nvPr/>
        </p:nvGrpSpPr>
        <p:grpSpPr>
          <a:xfrm>
            <a:off x="5028248" y="3621088"/>
            <a:ext cx="1517650" cy="744537"/>
            <a:chOff x="0" y="0"/>
            <a:chExt cx="956" cy="469"/>
          </a:xfrm>
        </p:grpSpPr>
        <p:pic>
          <p:nvPicPr>
            <p:cNvPr id="37907" name="Oval 10"/>
            <p:cNvPicPr/>
            <p:nvPr/>
          </p:nvPicPr>
          <p:blipFill>
            <a:blip r:embed="rId3"/>
            <a:stretch>
              <a:fillRect/>
            </a:stretch>
          </p:blipFill>
          <p:spPr>
            <a:xfrm>
              <a:off x="0" y="0"/>
              <a:ext cx="956" cy="469"/>
            </a:xfrm>
            <a:prstGeom prst="rect">
              <a:avLst/>
            </a:prstGeom>
            <a:noFill/>
            <a:ln w="9525">
              <a:noFill/>
            </a:ln>
          </p:spPr>
        </p:pic>
        <p:sp>
          <p:nvSpPr>
            <p:cNvPr id="37908" name="Text Box 16"/>
            <p:cNvSpPr/>
            <p:nvPr/>
          </p:nvSpPr>
          <p:spPr>
            <a:xfrm>
              <a:off x="168" y="78"/>
              <a:ext cx="622" cy="279"/>
            </a:xfrm>
            <a:prstGeom prst="rect">
              <a:avLst/>
            </a:prstGeom>
            <a:noFill/>
            <a:ln w="9525">
              <a:noFill/>
            </a:ln>
          </p:spPr>
          <p:txBody>
            <a:bodyPr wrap="none" anchor="ctr"/>
            <a:lstStyle/>
            <a:p>
              <a:pPr algn="ctr" eaLnBrk="1" hangingPunct="1">
                <a:buFont typeface="Arial" panose="020B0604020202020204" pitchFamily="34" charset="0"/>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企业网站</a:t>
              </a:r>
              <a:endParaRPr lang="zh-CN" altLang="en-US" dirty="0">
                <a:latin typeface="Arial" panose="020B0604020202020204" pitchFamily="34" charset="0"/>
              </a:endParaRPr>
            </a:p>
          </p:txBody>
        </p:sp>
      </p:grpSp>
      <p:grpSp>
        <p:nvGrpSpPr>
          <p:cNvPr id="14352" name="Group 17"/>
          <p:cNvGrpSpPr/>
          <p:nvPr/>
        </p:nvGrpSpPr>
        <p:grpSpPr>
          <a:xfrm>
            <a:off x="7314248" y="2792413"/>
            <a:ext cx="1616075" cy="744537"/>
            <a:chOff x="0" y="0"/>
            <a:chExt cx="1018" cy="469"/>
          </a:xfrm>
        </p:grpSpPr>
        <p:pic>
          <p:nvPicPr>
            <p:cNvPr id="37905" name="Oval 11"/>
            <p:cNvPicPr/>
            <p:nvPr/>
          </p:nvPicPr>
          <p:blipFill>
            <a:blip r:embed="rId4"/>
            <a:stretch>
              <a:fillRect/>
            </a:stretch>
          </p:blipFill>
          <p:spPr>
            <a:xfrm>
              <a:off x="0" y="0"/>
              <a:ext cx="1018" cy="469"/>
            </a:xfrm>
            <a:prstGeom prst="rect">
              <a:avLst/>
            </a:prstGeom>
            <a:noFill/>
            <a:ln w="9525">
              <a:noFill/>
            </a:ln>
          </p:spPr>
        </p:pic>
        <p:sp>
          <p:nvSpPr>
            <p:cNvPr id="37906" name="Text Box 19"/>
            <p:cNvSpPr/>
            <p:nvPr/>
          </p:nvSpPr>
          <p:spPr>
            <a:xfrm>
              <a:off x="177" y="78"/>
              <a:ext cx="664" cy="279"/>
            </a:xfrm>
            <a:prstGeom prst="rect">
              <a:avLst/>
            </a:prstGeom>
            <a:noFill/>
            <a:ln w="9525">
              <a:noFill/>
            </a:ln>
          </p:spPr>
          <p:txBody>
            <a:bodyPr wrap="none" anchor="ctr"/>
            <a:lstStyle/>
            <a:p>
              <a:pPr algn="ctr" eaLnBrk="1" hangingPunct="1">
                <a:buFont typeface="Arial" panose="020B0604020202020204" pitchFamily="34" charset="0"/>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实  习</a:t>
              </a:r>
              <a:endParaRPr lang="zh-CN" altLang="en-US" dirty="0">
                <a:latin typeface="Arial" panose="020B0604020202020204" pitchFamily="34" charset="0"/>
              </a:endParaRPr>
            </a:p>
          </p:txBody>
        </p:sp>
      </p:grpSp>
      <p:grpSp>
        <p:nvGrpSpPr>
          <p:cNvPr id="14355" name="Group 20"/>
          <p:cNvGrpSpPr/>
          <p:nvPr/>
        </p:nvGrpSpPr>
        <p:grpSpPr>
          <a:xfrm>
            <a:off x="3156586" y="4852988"/>
            <a:ext cx="1670050" cy="744537"/>
            <a:chOff x="0" y="0"/>
            <a:chExt cx="1052" cy="469"/>
          </a:xfrm>
        </p:grpSpPr>
        <p:pic>
          <p:nvPicPr>
            <p:cNvPr id="37903" name="Oval 12"/>
            <p:cNvPicPr/>
            <p:nvPr/>
          </p:nvPicPr>
          <p:blipFill>
            <a:blip r:embed="rId5"/>
            <a:stretch>
              <a:fillRect/>
            </a:stretch>
          </p:blipFill>
          <p:spPr>
            <a:xfrm>
              <a:off x="0" y="0"/>
              <a:ext cx="1052" cy="469"/>
            </a:xfrm>
            <a:prstGeom prst="rect">
              <a:avLst/>
            </a:prstGeom>
            <a:noFill/>
            <a:ln w="9525">
              <a:noFill/>
            </a:ln>
          </p:spPr>
        </p:pic>
        <p:sp>
          <p:nvSpPr>
            <p:cNvPr id="37904" name="Text Box 22"/>
            <p:cNvSpPr/>
            <p:nvPr/>
          </p:nvSpPr>
          <p:spPr>
            <a:xfrm>
              <a:off x="182" y="76"/>
              <a:ext cx="689" cy="279"/>
            </a:xfrm>
            <a:prstGeom prst="rect">
              <a:avLst/>
            </a:prstGeom>
            <a:noFill/>
            <a:ln w="9525">
              <a:noFill/>
            </a:ln>
          </p:spPr>
          <p:txBody>
            <a:bodyPr wrap="none" anchor="ctr"/>
            <a:lstStyle/>
            <a:p>
              <a:pPr algn="ctr" eaLnBrk="1" hangingPunct="1">
                <a:buFont typeface="Arial" panose="020B0604020202020204" pitchFamily="34" charset="0"/>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网站</a:t>
              </a:r>
              <a:endParaRPr lang="zh-CN" altLang="en-US" dirty="0">
                <a:latin typeface="Arial" panose="020B0604020202020204" pitchFamily="34" charset="0"/>
              </a:endParaRPr>
            </a:p>
          </p:txBody>
        </p:sp>
      </p:grpSp>
      <p:grpSp>
        <p:nvGrpSpPr>
          <p:cNvPr id="14358" name="Group 23"/>
          <p:cNvGrpSpPr/>
          <p:nvPr/>
        </p:nvGrpSpPr>
        <p:grpSpPr bwMode="auto">
          <a:xfrm>
            <a:off x="3113723" y="3382080"/>
            <a:ext cx="1785937" cy="742950"/>
            <a:chOff x="0" y="0"/>
            <a:chExt cx="1125" cy="468"/>
          </a:xfrm>
          <a:effectLst>
            <a:glow rad="228600">
              <a:schemeClr val="accent2">
                <a:satMod val="175000"/>
                <a:alpha val="40000"/>
              </a:schemeClr>
            </a:glow>
          </a:effectLst>
        </p:grpSpPr>
        <p:pic>
          <p:nvPicPr>
            <p:cNvPr id="15382" name="Oval 1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25" cy="468"/>
            </a:xfrm>
            <a:prstGeom prst="rect">
              <a:avLst/>
            </a:prstGeom>
            <a:noFill/>
            <a:ln>
              <a:noFill/>
            </a:ln>
          </p:spPr>
        </p:pic>
        <p:sp>
          <p:nvSpPr>
            <p:cNvPr id="15383" name="Text Box 25"/>
            <p:cNvSpPr>
              <a:spLocks noChangeArrowheads="1"/>
            </p:cNvSpPr>
            <p:nvPr/>
          </p:nvSpPr>
          <p:spPr bwMode="auto">
            <a:xfrm>
              <a:off x="191" y="77"/>
              <a:ext cx="744" cy="279"/>
            </a:xfrm>
            <a:prstGeom prst="rect">
              <a:avLst/>
            </a:prstGeom>
            <a:noFill/>
            <a:ln>
              <a:noFill/>
            </a:ln>
          </p:spPr>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师兄、姐</a:t>
              </a:r>
              <a:endParaRPr kumimoji="0" lang="zh-CN" altLang="en-US" sz="180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微软雅黑" panose="020B0503020204020204" pitchFamily="34" charset="-122"/>
              </a:endParaRPr>
            </a:p>
          </p:txBody>
        </p:sp>
      </p:grpSp>
      <p:grpSp>
        <p:nvGrpSpPr>
          <p:cNvPr id="14361" name="Group 26"/>
          <p:cNvGrpSpPr/>
          <p:nvPr/>
        </p:nvGrpSpPr>
        <p:grpSpPr>
          <a:xfrm>
            <a:off x="3632836" y="4365625"/>
            <a:ext cx="1468437" cy="742950"/>
            <a:chOff x="0" y="0"/>
            <a:chExt cx="925" cy="468"/>
          </a:xfrm>
        </p:grpSpPr>
        <p:pic>
          <p:nvPicPr>
            <p:cNvPr id="37901" name="Oval 14"/>
            <p:cNvPicPr/>
            <p:nvPr/>
          </p:nvPicPr>
          <p:blipFill>
            <a:blip r:embed="rId7"/>
            <a:stretch>
              <a:fillRect/>
            </a:stretch>
          </p:blipFill>
          <p:spPr>
            <a:xfrm>
              <a:off x="0" y="0"/>
              <a:ext cx="925" cy="468"/>
            </a:xfrm>
            <a:prstGeom prst="rect">
              <a:avLst/>
            </a:prstGeom>
            <a:noFill/>
            <a:ln w="9525">
              <a:noFill/>
            </a:ln>
          </p:spPr>
        </p:pic>
        <p:sp>
          <p:nvSpPr>
            <p:cNvPr id="37902" name="Text Box 28"/>
            <p:cNvSpPr/>
            <p:nvPr/>
          </p:nvSpPr>
          <p:spPr>
            <a:xfrm>
              <a:off x="161" y="77"/>
              <a:ext cx="603" cy="279"/>
            </a:xfrm>
            <a:prstGeom prst="rect">
              <a:avLst/>
            </a:prstGeom>
            <a:noFill/>
            <a:ln w="9525">
              <a:noFill/>
            </a:ln>
          </p:spPr>
          <p:txBody>
            <a:bodyPr wrap="none" anchor="ctr"/>
            <a:lstStyle/>
            <a:p>
              <a:pPr algn="ctr" eaLnBrk="1" hangingPunct="1">
                <a:buFont typeface="Arial" panose="020B0604020202020204" pitchFamily="34" charset="0"/>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交流会</a:t>
              </a:r>
              <a:endParaRPr lang="zh-CN" altLang="en-US" dirty="0">
                <a:latin typeface="Arial" panose="020B0604020202020204" pitchFamily="34" charset="0"/>
              </a:endParaRPr>
            </a:p>
          </p:txBody>
        </p:sp>
      </p:grpSp>
      <p:sp>
        <p:nvSpPr>
          <p:cNvPr id="37898" name="Rectangle 4"/>
          <p:cNvSpPr/>
          <p:nvPr/>
        </p:nvSpPr>
        <p:spPr>
          <a:xfrm>
            <a:off x="5064760" y="2032333"/>
            <a:ext cx="3057525" cy="685800"/>
          </a:xfrm>
          <a:prstGeom prst="rect">
            <a:avLst/>
          </a:prstGeom>
          <a:noFill/>
          <a:ln w="9525">
            <a:noFill/>
          </a:ln>
        </p:spPr>
        <p:txBody>
          <a:bodyPr/>
          <a:lstStyle/>
          <a:p>
            <a:pPr>
              <a:buFont typeface="Arial" panose="020B0604020202020204" pitchFamily="34" charset="0"/>
            </a:pPr>
            <a:r>
              <a:rPr lang="zh-CN" altLang="en-US" sz="2400" b="1" dirty="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如何获得真实信息</a:t>
            </a:r>
            <a:endParaRPr lang="zh-CN" altLang="en-US" sz="1600" dirty="0">
              <a:latin typeface="Arial" panose="020B0604020202020204" pitchFamily="34" charset="0"/>
            </a:endParaRPr>
          </a:p>
        </p:txBody>
      </p:sp>
      <p:sp>
        <p:nvSpPr>
          <p:cNvPr id="12316" name="内容占位符 2"/>
          <p:cNvSpPr>
            <a:spLocks noGrp="1" noChangeArrowheads="1"/>
          </p:cNvSpPr>
          <p:nvPr>
            <p:ph idx="1"/>
          </p:nvPr>
        </p:nvSpPr>
        <p:spPr>
          <a:xfrm>
            <a:off x="3045963" y="6047811"/>
            <a:ext cx="7270115" cy="342900"/>
          </a:xfrm>
          <a:solidFill>
            <a:schemeClr val="bg1">
              <a:lumMod val="50000"/>
            </a:schemeClr>
          </a:solidFill>
        </p:spPr>
        <p:txBody>
          <a:bodyPr vert="horz" wrap="square" lIns="91440" tIns="45720" rIns="91440" bIns="45720" numCol="1" anchor="t" anchorCtr="0" compatLnSpc="1">
            <a:noAutofit/>
          </a:bodyPr>
          <a:lstStyle/>
          <a:p>
            <a:pPr marL="0" marR="0" lvl="0" indent="0" algn="just" defTabSz="685800" rtl="0" eaLnBrk="1" fontAlgn="base" latinLnBrk="0" hangingPunct="1">
              <a:lnSpc>
                <a:spcPts val="2000"/>
              </a:lnSpc>
              <a:spcBef>
                <a:spcPts val="1200"/>
              </a:spcBef>
              <a:spcAft>
                <a:spcPct val="0"/>
              </a:spcAft>
              <a:buClr>
                <a:schemeClr val="accent2"/>
              </a:buClr>
              <a:buSzPct val="50000"/>
              <a:buFont typeface="Wingdings 2" panose="05020102010507070707" pitchFamily="18" charset="2"/>
              <a:buNone/>
              <a:defRPr/>
            </a:pP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幼圆" panose="02010509060101010101" pitchFamily="49" charset="-122"/>
              </a:rPr>
              <a:t>注：可在学校就业网</a:t>
            </a:r>
            <a:r>
              <a:rPr kumimoji="0" lang="en-US" altLang="zh-CN"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幼圆" panose="02010509060101010101" pitchFamily="49" charset="-122"/>
              </a:rPr>
              <a:t>www.career.zju.edu.cn</a:t>
            </a:r>
            <a:r>
              <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幼圆" panose="02010509060101010101" pitchFamily="49" charset="-122"/>
              </a:rPr>
              <a:t>查询往届毕业生去向（以统一身份认证登录）</a:t>
            </a:r>
            <a:endParaRPr kumimoji="0" lang="zh-CN" altLang="en-US" sz="1400" b="0"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幼圆" panose="02010509060101010101" pitchFamily="49" charset="-122"/>
            </a:endParaRPr>
          </a:p>
        </p:txBody>
      </p:sp>
      <p:sp>
        <p:nvSpPr>
          <p:cNvPr id="2" name="文本框 1"/>
          <p:cNvSpPr txBox="1"/>
          <p:nvPr/>
        </p:nvSpPr>
        <p:spPr>
          <a:xfrm>
            <a:off x="4539615" y="746790"/>
            <a:ext cx="3383280" cy="521970"/>
          </a:xfrm>
          <a:prstGeom prst="rect">
            <a:avLst/>
          </a:prstGeom>
        </p:spPr>
        <p:txBody>
          <a:bodyPr vert="horz" lIns="91440" tIns="45720" rIns="91440" bIns="45720" rtlCol="0" anchor="ctr">
            <a:normAutofit fontScale="75000" lnSpcReduction="20000"/>
          </a:bodyPr>
          <a:lstStyle>
            <a:lvl1pPr algn="ctr" eaLnBrk="0" fontAlgn="base" hangingPunct="0">
              <a:lnSpc>
                <a:spcPct val="90000"/>
              </a:lnSpc>
              <a:spcBef>
                <a:spcPct val="0"/>
              </a:spcBef>
              <a:spcAft>
                <a:spcPct val="0"/>
              </a:spcAft>
              <a:buNone/>
              <a:defRPr sz="3600" b="1">
                <a:solidFill>
                  <a:schemeClr val="accent1">
                    <a:lumMod val="75000"/>
                  </a:schemeClr>
                </a:solidFill>
                <a:latin typeface="微软雅黑" panose="020B0503020204020204" pitchFamily="34" charset="-122"/>
                <a:ea typeface="微软雅黑" panose="020B0503020204020204" pitchFamily="34" charset="-122"/>
              </a:defRPr>
            </a:lvl1pPr>
          </a:lstStyle>
          <a:p>
            <a:r>
              <a:rPr lang="zh-CN" altLang="en-US" dirty="0">
                <a:sym typeface="+mn-ea"/>
              </a:rPr>
              <a:t>了解职业世界的方法</a:t>
            </a:r>
            <a:endParaRPr lang="zh-CN" altLang="en-US" dirty="0">
              <a:sym typeface="+mn-ea"/>
            </a:endParaRPr>
          </a:p>
        </p:txBody>
      </p:sp>
      <p:sp>
        <p:nvSpPr>
          <p:cNvPr id="3" name="文本框 2"/>
          <p:cNvSpPr txBox="1"/>
          <p:nvPr/>
        </p:nvSpPr>
        <p:spPr>
          <a:xfrm>
            <a:off x="4813101" y="5074001"/>
            <a:ext cx="6363801" cy="369332"/>
          </a:xfrm>
          <a:prstGeom prst="rect">
            <a:avLst/>
          </a:prstGeom>
          <a:noFill/>
        </p:spPr>
        <p:txBody>
          <a:bodyPr wrap="square" rtlCol="0" anchor="t">
            <a:spAutoFit/>
          </a:bodyPr>
          <a:lstStyle/>
          <a:p>
            <a:r>
              <a:rPr lang="zh-CN" altLang="en-US" dirty="0">
                <a:sym typeface="+mn-ea"/>
              </a:rPr>
              <a:t>智联招聘、51job、中华英才网等招聘门户网站</a:t>
            </a:r>
            <a:endParaRPr lang="zh-CN" altLang="en-US" dirty="0"/>
          </a:p>
        </p:txBody>
      </p:sp>
      <p:sp>
        <p:nvSpPr>
          <p:cNvPr id="39" name="矩形 38"/>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40" name="直接连接符 39"/>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文本框 9"/>
          <p:cNvSpPr txBox="1"/>
          <p:nvPr/>
        </p:nvSpPr>
        <p:spPr>
          <a:xfrm>
            <a:off x="1070774" y="215563"/>
            <a:ext cx="3201670" cy="438582"/>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环境认知</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：微观环境</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1" name="Slide Number Placeholder 5"/>
          <p:cNvSpPr txBox="1"/>
          <p:nvPr/>
        </p:nvSpPr>
        <p:spPr>
          <a:xfrm>
            <a:off x="11739262" y="5998154"/>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dirty="0" smtClean="0"/>
              <a:t>24</a:t>
            </a:r>
            <a:endParaRPr lang="zh-CN"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标题 4"/>
          <p:cNvSpPr>
            <a:spLocks noGrp="1"/>
          </p:cNvSpPr>
          <p:nvPr>
            <p:ph type="title"/>
          </p:nvPr>
        </p:nvSpPr>
        <p:spPr>
          <a:xfrm>
            <a:off x="838622" y="476672"/>
            <a:ext cx="10514231" cy="1325563"/>
          </a:xfrm>
        </p:spPr>
        <p:txBody>
          <a:bodyPr vert="horz" lIns="91440" tIns="45720" rIns="91440" bIns="45720" rtlCol="0" anchor="ctr">
            <a:normAutofit/>
          </a:bodyPr>
          <a:lstStyle/>
          <a:p>
            <a:pPr algn="ctr" defTabSz="457200" eaLnBrk="0" fontAlgn="base" hangingPunct="0">
              <a:spcAft>
                <a:spcPct val="0"/>
              </a:spcAft>
            </a:pPr>
            <a:r>
              <a:rPr lang="zh-CN" altLang="en-US" sz="2800" b="1" dirty="0">
                <a:solidFill>
                  <a:schemeClr val="accent1">
                    <a:lumMod val="75000"/>
                  </a:schemeClr>
                </a:solidFill>
                <a:latin typeface="微软雅黑" panose="020B0503020204020204" pitchFamily="34" charset="-122"/>
                <a:ea typeface="微软雅黑" panose="020B0503020204020204" pitchFamily="34" charset="-122"/>
                <a:cs typeface="+mn-cs"/>
              </a:rPr>
              <a:t>各院系历届毕业生就业去向查询</a:t>
            </a:r>
            <a:endParaRPr lang="zh-CN" altLang="en-US" sz="2800" b="1" dirty="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6" name="内容占位符 5"/>
          <p:cNvSpPr>
            <a:spLocks noGrp="1"/>
          </p:cNvSpPr>
          <p:nvPr>
            <p:ph idx="1"/>
          </p:nvPr>
        </p:nvSpPr>
        <p:spPr>
          <a:xfrm>
            <a:off x="775970" y="1731010"/>
            <a:ext cx="5786755" cy="4526280"/>
          </a:xfrm>
        </p:spPr>
        <p:txBody>
          <a:bodyPr>
            <a:normAutofit fontScale="92500"/>
          </a:bodyPr>
          <a:lstStyle/>
          <a:p>
            <a:pPr>
              <a:lnSpc>
                <a:spcPct val="150000"/>
              </a:lnSpc>
              <a:spcBef>
                <a:spcPts val="0"/>
              </a:spcBef>
              <a:buFont typeface="Wingdings" panose="05000000000000000000" pitchFamily="2" charset="2"/>
              <a:buChar char="n"/>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就业中心官网</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hlinkClick r:id="rId1"/>
              </a:rPr>
              <a:t>www.career.zju.edu.cn</a:t>
            </a:r>
            <a:endPar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nSpc>
                <a:spcPct val="150000"/>
              </a:lnSpc>
              <a:spcBef>
                <a:spcPts val="0"/>
              </a:spcBef>
              <a:buNone/>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可查询往届毕业生的具体就业去向</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Bef>
                <a:spcPts val="0"/>
              </a:spcBef>
              <a:buFont typeface="Wingdings" panose="05000000000000000000" pitchFamily="2" charset="2"/>
              <a:buChar char="n"/>
            </a:pPr>
            <a:endPar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Bef>
                <a:spcPts val="0"/>
              </a:spcBef>
              <a:buFont typeface="Wingdings" panose="05000000000000000000" pitchFamily="2" charset="2"/>
              <a:buChar char="n"/>
            </a:pPr>
            <a:r>
              <a:rPr lang="zh-CN"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路径：统一身份认证登录</a:t>
            </a:r>
            <a:endParaRPr lang="zh-CN"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nSpc>
                <a:spcPct val="150000"/>
              </a:lnSpc>
              <a:spcBef>
                <a:spcPts val="0"/>
              </a:spcBef>
              <a:buNone/>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             历届就业去向查询</a:t>
            </a:r>
            <a:endParaRPr lang="zh-CN"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Bef>
                <a:spcPts val="0"/>
              </a:spcBef>
              <a:buFont typeface="Wingdings" panose="05000000000000000000" pitchFamily="2" charset="2"/>
              <a:buChar char="n"/>
            </a:pPr>
            <a:endPar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Bef>
                <a:spcPts val="0"/>
              </a:spcBef>
              <a:buFont typeface="Wingdings" panose="05000000000000000000" pitchFamily="2" charset="2"/>
              <a:buChar char="n"/>
            </a:pPr>
            <a:r>
              <a:rPr lang="zh-CN"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查询关键字有：</a:t>
            </a:r>
            <a:endParaRPr lang="zh-CN"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nSpc>
                <a:spcPct val="150000"/>
              </a:lnSpc>
              <a:spcBef>
                <a:spcPts val="0"/>
              </a:spcBef>
              <a:buNone/>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毕业年份、单位性质、学院、专业、学历</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a:buFont typeface="Wingdings" panose="05000000000000000000" pitchFamily="2" charset="2"/>
              <a:buChar char="n"/>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右箭头 6"/>
          <p:cNvSpPr/>
          <p:nvPr/>
        </p:nvSpPr>
        <p:spPr>
          <a:xfrm>
            <a:off x="5325625" y="3698910"/>
            <a:ext cx="791845" cy="2882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6" name="直接连接符 15"/>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20"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
        <p:nvSpPr>
          <p:cNvPr id="13" name="文本框 9"/>
          <p:cNvSpPr txBox="1"/>
          <p:nvPr/>
        </p:nvSpPr>
        <p:spPr>
          <a:xfrm>
            <a:off x="1126654" y="260648"/>
            <a:ext cx="3201670" cy="438582"/>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环境认知</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：微观环境</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2" name="图片 1" descr="459538249"/>
          <p:cNvPicPr>
            <a:picLocks noChangeAspect="1"/>
          </p:cNvPicPr>
          <p:nvPr/>
        </p:nvPicPr>
        <p:blipFill>
          <a:blip r:embed="rId2"/>
          <a:stretch>
            <a:fillRect/>
          </a:stretch>
        </p:blipFill>
        <p:spPr>
          <a:xfrm>
            <a:off x="6942286" y="1736641"/>
            <a:ext cx="4825068" cy="459521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5" name="表格 14"/>
          <p:cNvGraphicFramePr>
            <a:graphicFrameLocks noGrp="1"/>
          </p:cNvGraphicFramePr>
          <p:nvPr>
            <p:custDataLst>
              <p:tags r:id="rId1"/>
            </p:custDataLst>
          </p:nvPr>
        </p:nvGraphicFramePr>
        <p:xfrm>
          <a:off x="1126483" y="1818604"/>
          <a:ext cx="9765030" cy="694055"/>
        </p:xfrm>
        <a:graphic>
          <a:graphicData uri="http://schemas.openxmlformats.org/drawingml/2006/table">
            <a:tbl>
              <a:tblPr>
                <a:effectLst>
                  <a:outerShdw blurRad="114300" dist="38100" dir="2700000" algn="tl" rotWithShape="0">
                    <a:prstClr val="black">
                      <a:alpha val="20000"/>
                    </a:prstClr>
                  </a:outerShdw>
                </a:effectLst>
                <a:tableStyleId>{5C22544A-7EE6-4342-B048-85BDC9FD1C3A}</a:tableStyleId>
              </a:tblPr>
              <a:tblGrid>
                <a:gridCol w="3255010"/>
                <a:gridCol w="3255010"/>
                <a:gridCol w="3255010"/>
              </a:tblGrid>
              <a:tr h="694055">
                <a:tc>
                  <a:txBody>
                    <a:bodyPr/>
                    <a:lstStyle/>
                    <a:p>
                      <a:pPr algn="ctr" fontAlgn="ctr"/>
                      <a:r>
                        <a:rPr lang="zh-CN" altLang="en-US" sz="1600" b="1" u="none" strike="noStrike" kern="1200" dirty="0">
                          <a:solidFill>
                            <a:schemeClr val="bg1"/>
                          </a:solidFill>
                          <a:effectLst/>
                          <a:latin typeface="微软雅黑" panose="020B0503020204020204" pitchFamily="34" charset="-122"/>
                          <a:ea typeface="微软雅黑" panose="020B0503020204020204" pitchFamily="34" charset="-122"/>
                          <a:cs typeface="+mn-cs"/>
                        </a:rPr>
                        <a:t>专场宣讲会</a:t>
                      </a:r>
                      <a:endParaRPr lang="zh-CN" altLang="en-US" sz="1600" b="1" u="none" strike="noStrike" kern="1200" dirty="0">
                        <a:solidFill>
                          <a:schemeClr val="bg1"/>
                        </a:solidFill>
                        <a:effectLst/>
                        <a:latin typeface="微软雅黑" panose="020B0503020204020204" pitchFamily="34" charset="-122"/>
                        <a:ea typeface="微软雅黑" panose="020B0503020204020204" pitchFamily="34" charset="-122"/>
                        <a:cs typeface="+mn-cs"/>
                      </a:endParaRPr>
                    </a:p>
                  </a:txBody>
                  <a:tcPr marL="9521" marR="9521" marT="9521" marB="0" anchor="ct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F88"/>
                    </a:solidFill>
                  </a:tcPr>
                </a:tc>
                <a:tc>
                  <a:txBody>
                    <a:bodyPr/>
                    <a:lstStyle/>
                    <a:p>
                      <a:pPr algn="ctr" fontAlgn="ctr"/>
                      <a:r>
                        <a:rPr lang="zh-CN" altLang="en-US" sz="1600" b="1" u="none" strike="noStrike" kern="1200" dirty="0">
                          <a:solidFill>
                            <a:schemeClr val="bg1"/>
                          </a:solidFill>
                          <a:effectLst/>
                          <a:latin typeface="微软雅黑" panose="020B0503020204020204" pitchFamily="34" charset="-122"/>
                          <a:ea typeface="微软雅黑" panose="020B0503020204020204" pitchFamily="34" charset="-122"/>
                          <a:cs typeface="+mn-cs"/>
                        </a:rPr>
                        <a:t>组团招聘会</a:t>
                      </a:r>
                      <a:endParaRPr lang="zh-CN" altLang="en-US" sz="1600" b="1" u="none" strike="noStrike" kern="1200" dirty="0">
                        <a:solidFill>
                          <a:schemeClr val="bg1"/>
                        </a:solidFill>
                        <a:effectLst/>
                        <a:latin typeface="微软雅黑" panose="020B0503020204020204" pitchFamily="34" charset="-122"/>
                        <a:ea typeface="微软雅黑" panose="020B0503020204020204" pitchFamily="34" charset="-122"/>
                        <a:cs typeface="+mn-cs"/>
                      </a:endParaRPr>
                    </a:p>
                  </a:txBody>
                  <a:tcPr marL="9521" marR="9521" marT="952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F88"/>
                    </a:solidFill>
                  </a:tcPr>
                </a:tc>
                <a:tc>
                  <a:txBody>
                    <a:bodyPr/>
                    <a:lstStyle/>
                    <a:p>
                      <a:pPr algn="ctr" fontAlgn="ctr"/>
                      <a:r>
                        <a:rPr lang="zh-CN" altLang="en-US" sz="1600" b="1" u="none" strike="noStrike" kern="1200" dirty="0">
                          <a:solidFill>
                            <a:schemeClr val="bg1"/>
                          </a:solidFill>
                          <a:effectLst/>
                          <a:latin typeface="微软雅黑" panose="020B0503020204020204" pitchFamily="34" charset="-122"/>
                          <a:ea typeface="微软雅黑" panose="020B0503020204020204" pitchFamily="34" charset="-122"/>
                          <a:cs typeface="+mn-cs"/>
                        </a:rPr>
                        <a:t>大型招聘会</a:t>
                      </a:r>
                      <a:endParaRPr lang="zh-CN" altLang="en-US" sz="1600" b="1" u="none" strike="noStrike" kern="1200" dirty="0">
                        <a:solidFill>
                          <a:schemeClr val="bg1"/>
                        </a:solidFill>
                        <a:effectLst/>
                        <a:latin typeface="微软雅黑" panose="020B0503020204020204" pitchFamily="34" charset="-122"/>
                        <a:ea typeface="微软雅黑" panose="020B0503020204020204" pitchFamily="34" charset="-122"/>
                        <a:cs typeface="+mn-cs"/>
                      </a:endParaRPr>
                    </a:p>
                  </a:txBody>
                  <a:tcPr marL="9521" marR="9521" marT="9521"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3F88"/>
                    </a:solidFill>
                  </a:tcPr>
                </a:tc>
              </a:tr>
            </a:tbl>
          </a:graphicData>
        </a:graphic>
      </p:graphicFrame>
      <p:sp>
        <p:nvSpPr>
          <p:cNvPr id="16" name="矩形 15"/>
          <p:cNvSpPr/>
          <p:nvPr/>
        </p:nvSpPr>
        <p:spPr>
          <a:xfrm>
            <a:off x="1959888" y="963206"/>
            <a:ext cx="7863496" cy="590931"/>
          </a:xfrm>
          <a:prstGeom prst="rect">
            <a:avLst/>
          </a:prstGeom>
        </p:spPr>
        <p:txBody>
          <a:bodyPr vert="horz" lIns="91440" tIns="45720" rIns="91440" bIns="45720" rtlCol="0" anchor="ctr">
            <a:normAutofit fontScale="97500"/>
          </a:bodyPr>
          <a:lstStyle/>
          <a:p>
            <a:pPr algn="ctr" eaLnBrk="0" fontAlgn="base" hangingPunct="0">
              <a:lnSpc>
                <a:spcPct val="90000"/>
              </a:lnSpc>
              <a:spcBef>
                <a:spcPct val="0"/>
              </a:spcBef>
              <a:spcAft>
                <a:spcPct val="0"/>
              </a:spcAft>
            </a:pPr>
            <a:r>
              <a:rPr lang="zh-CN" altLang="en-US" sz="3600" b="1" dirty="0" smtClean="0">
                <a:solidFill>
                  <a:schemeClr val="accent1">
                    <a:lumMod val="75000"/>
                  </a:schemeClr>
                </a:solidFill>
                <a:latin typeface="微软雅黑" panose="020B0503020204020204" pitchFamily="34" charset="-122"/>
                <a:ea typeface="微软雅黑" panose="020B0503020204020204" pitchFamily="34" charset="-122"/>
              </a:rPr>
              <a:t>通过毕业生校园招聘活动了解职场</a:t>
            </a:r>
            <a:endParaRPr lang="zh-CN" altLang="en-US" sz="3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7" name="直接连接符 16"/>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24"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
        <p:nvSpPr>
          <p:cNvPr id="25" name="文本框 9"/>
          <p:cNvSpPr txBox="1"/>
          <p:nvPr/>
        </p:nvSpPr>
        <p:spPr>
          <a:xfrm>
            <a:off x="1126654" y="260648"/>
            <a:ext cx="3201670" cy="438582"/>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环境认知</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：微观环境</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2" name="图片 1" descr="春季招聘会.jpg"/>
          <p:cNvPicPr>
            <a:picLocks noChangeAspect="1"/>
          </p:cNvPicPr>
          <p:nvPr/>
        </p:nvPicPr>
        <p:blipFill>
          <a:blip r:embed="rId2" cstate="print"/>
          <a:srcRect l="8876" r="11241"/>
          <a:stretch>
            <a:fillRect/>
          </a:stretch>
        </p:blipFill>
        <p:spPr>
          <a:xfrm>
            <a:off x="1126490" y="2687955"/>
            <a:ext cx="3201670" cy="2519045"/>
          </a:xfrm>
          <a:prstGeom prst="rect">
            <a:avLst/>
          </a:prstGeom>
        </p:spPr>
      </p:pic>
      <p:pic>
        <p:nvPicPr>
          <p:cNvPr id="3" name="Picture 3"/>
          <p:cNvPicPr>
            <a:picLocks noChangeAspect="1" noChangeArrowheads="1"/>
          </p:cNvPicPr>
          <p:nvPr/>
        </p:nvPicPr>
        <p:blipFill rotWithShape="1">
          <a:blip r:embed="rId3"/>
          <a:srcRect l="23151" r="4756"/>
          <a:stretch>
            <a:fillRect/>
          </a:stretch>
        </p:blipFill>
        <p:spPr bwMode="auto">
          <a:xfrm>
            <a:off x="4384675" y="2687955"/>
            <a:ext cx="3315335" cy="2519045"/>
          </a:xfrm>
          <a:prstGeom prst="rect">
            <a:avLst/>
          </a:prstGeom>
          <a:noFill/>
          <a:ln w="9525">
            <a:noFill/>
            <a:miter lim="800000"/>
            <a:headEnd/>
            <a:tailEnd/>
          </a:ln>
          <a:effectLst/>
        </p:spPr>
      </p:pic>
      <p:pic>
        <p:nvPicPr>
          <p:cNvPr id="4" name="Picture 2"/>
          <p:cNvPicPr>
            <a:picLocks noChangeAspect="1" noChangeArrowheads="1"/>
          </p:cNvPicPr>
          <p:nvPr/>
        </p:nvPicPr>
        <p:blipFill rotWithShape="1">
          <a:blip r:embed="rId4"/>
          <a:srcRect r="19959"/>
          <a:stretch>
            <a:fillRect/>
          </a:stretch>
        </p:blipFill>
        <p:spPr bwMode="auto">
          <a:xfrm>
            <a:off x="7756088" y="2688079"/>
            <a:ext cx="3052700" cy="2519139"/>
          </a:xfrm>
          <a:prstGeom prst="rect">
            <a:avLst/>
          </a:prstGeom>
          <a:noFill/>
          <a:ln w="9525">
            <a:noFill/>
            <a:miter lim="800000"/>
            <a:headEnd/>
            <a:tailEnd/>
          </a:ln>
          <a:effectLst/>
        </p:spPr>
      </p:pic>
      <p:sp>
        <p:nvSpPr>
          <p:cNvPr id="5" name="文本框 4"/>
          <p:cNvSpPr txBox="1"/>
          <p:nvPr/>
        </p:nvSpPr>
        <p:spPr>
          <a:xfrm>
            <a:off x="1406525" y="5581015"/>
            <a:ext cx="7826375" cy="368300"/>
          </a:xfrm>
          <a:prstGeom prst="rect">
            <a:avLst/>
          </a:prstGeom>
          <a:noFill/>
        </p:spPr>
        <p:txBody>
          <a:bodyPr wrap="none" rtlCol="0" anchor="t">
            <a:spAutoFit/>
          </a:bodyPr>
          <a:lstStyle/>
          <a:p>
            <a:r>
              <a:rPr lang="zh-CN" altLang="en-US">
                <a:latin typeface="微软雅黑" panose="020B0503020204020204" pitchFamily="34" charset="-122"/>
                <a:ea typeface="微软雅黑" panose="020B0503020204020204" pitchFamily="34" charset="-122"/>
                <a:cs typeface="微软雅黑" panose="020B0503020204020204" pitchFamily="34" charset="-122"/>
              </a:rPr>
              <a:t>可登录学校就业中心网站</a:t>
            </a:r>
            <a:r>
              <a:rPr lang="en-US" altLang="zh-CN">
                <a:latin typeface="微软雅黑" panose="020B0503020204020204" pitchFamily="34" charset="-122"/>
                <a:ea typeface="微软雅黑" panose="020B0503020204020204" pitchFamily="34" charset="-122"/>
                <a:cs typeface="微软雅黑" panose="020B0503020204020204" pitchFamily="34" charset="-122"/>
              </a:rPr>
              <a:t>www.career.zju.edu.cn</a:t>
            </a:r>
            <a:r>
              <a:rPr lang="zh-CN" altLang="zh-CN">
                <a:latin typeface="微软雅黑" panose="020B0503020204020204" pitchFamily="34" charset="-122"/>
                <a:ea typeface="微软雅黑" panose="020B0503020204020204" pitchFamily="34" charset="-122"/>
                <a:cs typeface="微软雅黑" panose="020B0503020204020204" pitchFamily="34" charset="-122"/>
              </a:rPr>
              <a:t>，查询各类招聘信息及安排</a:t>
            </a:r>
            <a:endParaRPr lang="zh-CN" altLang="zh-CN">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6023198" y="2803575"/>
            <a:ext cx="5027749" cy="922020"/>
          </a:xfrm>
          <a:prstGeom prst="rect">
            <a:avLst/>
          </a:prstGeom>
          <a:noFill/>
        </p:spPr>
        <p:txBody>
          <a:bodyPr wrap="square" rtlCol="0">
            <a:spAutoFit/>
          </a:bodyPr>
          <a:lstStyle>
            <a:defPPr>
              <a:defRPr lang="zh-CN"/>
            </a:defPPr>
            <a:lvl1pPr algn="ctr">
              <a:defRPr sz="2800" b="1">
                <a:solidFill>
                  <a:schemeClr val="accent1"/>
                </a:solidFill>
                <a:latin typeface="微软雅黑" panose="020B0503020204020204" pitchFamily="34" charset="-122"/>
                <a:ea typeface="微软雅黑" panose="020B0503020204020204" pitchFamily="34" charset="-122"/>
              </a:defRPr>
            </a:lvl1pPr>
          </a:lstStyle>
          <a:p>
            <a:pPr algn="l"/>
            <a:r>
              <a:rPr lang="zh-CN" altLang="en-US" sz="5400" b="0" dirty="0">
                <a:solidFill>
                  <a:schemeClr val="accent1">
                    <a:lumMod val="75000"/>
                  </a:schemeClr>
                </a:solidFill>
                <a:latin typeface="微软雅黑" panose="020B0503020204020204" pitchFamily="34" charset="-122"/>
                <a:ea typeface="微软雅黑" panose="020B0503020204020204" pitchFamily="34" charset="-122"/>
              </a:rPr>
              <a:t>决策与行动</a:t>
            </a:r>
            <a:endParaRPr lang="zh-CN" altLang="en-US" sz="5400" b="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3" name="菱形 12"/>
          <p:cNvSpPr/>
          <p:nvPr/>
        </p:nvSpPr>
        <p:spPr>
          <a:xfrm>
            <a:off x="2343242" y="2067456"/>
            <a:ext cx="2700000" cy="2700000"/>
          </a:xfrm>
          <a:prstGeom prst="diamond">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4" name="文本框 13"/>
          <p:cNvSpPr txBox="1"/>
          <p:nvPr/>
        </p:nvSpPr>
        <p:spPr>
          <a:xfrm>
            <a:off x="2278782" y="2828835"/>
            <a:ext cx="2828924" cy="1200329"/>
          </a:xfrm>
          <a:prstGeom prst="rect">
            <a:avLst/>
          </a:prstGeom>
          <a:noFill/>
        </p:spPr>
        <p:txBody>
          <a:bodyPr wrap="square" rtlCol="0">
            <a:spAutoFit/>
          </a:bodyPr>
          <a:lstStyle/>
          <a:p>
            <a:pPr algn="ctr"/>
            <a:r>
              <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PART</a:t>
            </a:r>
            <a:endPar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3600" b="1" dirty="0" smtClean="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FOUR</a:t>
            </a:r>
            <a:endPar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直角三角形 14"/>
          <p:cNvSpPr>
            <a:spLocks noChangeAspect="1"/>
          </p:cNvSpPr>
          <p:nvPr/>
        </p:nvSpPr>
        <p:spPr>
          <a:xfrm flipV="1">
            <a:off x="2278780" y="1989663"/>
            <a:ext cx="1350000" cy="13500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9"/>
          <p:cNvSpPr txBox="1"/>
          <p:nvPr/>
        </p:nvSpPr>
        <p:spPr>
          <a:xfrm>
            <a:off x="982345" y="188595"/>
            <a:ext cx="1951990"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决策与行动</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0" name="Rectangle 7"/>
          <p:cNvSpPr/>
          <p:nvPr/>
        </p:nvSpPr>
        <p:spPr>
          <a:xfrm>
            <a:off x="6906895" y="1134745"/>
            <a:ext cx="5309235" cy="4953000"/>
          </a:xfrm>
          <a:custGeom>
            <a:avLst/>
            <a:gdLst>
              <a:gd name="connsiteX0" fmla="*/ 0 w 7664245"/>
              <a:gd name="connsiteY0" fmla="*/ 0 h 6858000"/>
              <a:gd name="connsiteX1" fmla="*/ 7664245 w 7664245"/>
              <a:gd name="connsiteY1" fmla="*/ 0 h 6858000"/>
              <a:gd name="connsiteX2" fmla="*/ 7664245 w 7664245"/>
              <a:gd name="connsiteY2" fmla="*/ 6858000 h 6858000"/>
              <a:gd name="connsiteX3" fmla="*/ 0 w 7664245"/>
              <a:gd name="connsiteY3" fmla="*/ 6858000 h 6858000"/>
              <a:gd name="connsiteX4" fmla="*/ 0 w 7664245"/>
              <a:gd name="connsiteY4" fmla="*/ 0 h 6858000"/>
              <a:gd name="connsiteX0-1" fmla="*/ 3657600 w 7664245"/>
              <a:gd name="connsiteY0-2" fmla="*/ 0 h 6858000"/>
              <a:gd name="connsiteX1-3" fmla="*/ 7664245 w 7664245"/>
              <a:gd name="connsiteY1-4" fmla="*/ 0 h 6858000"/>
              <a:gd name="connsiteX2-5" fmla="*/ 7664245 w 7664245"/>
              <a:gd name="connsiteY2-6" fmla="*/ 6858000 h 6858000"/>
              <a:gd name="connsiteX3-7" fmla="*/ 0 w 7664245"/>
              <a:gd name="connsiteY3-8" fmla="*/ 6858000 h 6858000"/>
              <a:gd name="connsiteX4-9" fmla="*/ 3657600 w 7664245"/>
              <a:gd name="connsiteY4-10"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664245" h="6858000">
                <a:moveTo>
                  <a:pt x="3657600" y="0"/>
                </a:moveTo>
                <a:lnTo>
                  <a:pt x="7664245" y="0"/>
                </a:lnTo>
                <a:lnTo>
                  <a:pt x="7664245" y="6858000"/>
                </a:lnTo>
                <a:lnTo>
                  <a:pt x="0" y="6858000"/>
                </a:lnTo>
                <a:lnTo>
                  <a:pt x="3657600" y="0"/>
                </a:lnTo>
                <a:close/>
              </a:path>
            </a:pathLst>
          </a:custGeom>
          <a:blipFill>
            <a:blip r:embed="rId1"/>
            <a:srcRect/>
            <a:stretch>
              <a:fillRect l="-23819" r="-238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Pentagon 25"/>
          <p:cNvSpPr/>
          <p:nvPr/>
        </p:nvSpPr>
        <p:spPr>
          <a:xfrm>
            <a:off x="561796" y="1576531"/>
            <a:ext cx="784398" cy="347129"/>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01</a:t>
            </a:r>
            <a:endParaRPr lang="en-GB" sz="2400" dirty="0"/>
          </a:p>
        </p:txBody>
      </p:sp>
      <p:sp>
        <p:nvSpPr>
          <p:cNvPr id="12" name="Rectangle 26"/>
          <p:cNvSpPr/>
          <p:nvPr/>
        </p:nvSpPr>
        <p:spPr>
          <a:xfrm>
            <a:off x="1479748" y="1535986"/>
            <a:ext cx="6261452" cy="645160"/>
          </a:xfrm>
          <a:prstGeom prst="rect">
            <a:avLst/>
          </a:prstGeom>
        </p:spPr>
        <p:txBody>
          <a:bodyPr wrap="square">
            <a:spAutoFit/>
          </a:bodyPr>
          <a:lstStyle/>
          <a:p>
            <a:pPr fontAlgn="auto">
              <a:spcBef>
                <a:spcPts val="0"/>
              </a:spcBef>
              <a:spcAft>
                <a:spcPts val="0"/>
              </a:spcAft>
              <a:defRPr/>
            </a:pPr>
            <a:r>
              <a:rPr lang="zh-CN" altLang="en-US" dirty="0">
                <a:sym typeface="+mn-ea"/>
              </a:rPr>
              <a:t>多行动</a:t>
            </a:r>
            <a:r>
              <a:rPr lang="zh-CN" altLang="en-US" dirty="0">
                <a:latin typeface="Times New Roman" panose="02020603050405020304" pitchFamily="18" charset="0"/>
                <a:cs typeface="Times New Roman" panose="02020603050405020304" pitchFamily="18" charset="0"/>
                <a:sym typeface="+mn-ea"/>
              </a:rPr>
              <a:t>——</a:t>
            </a:r>
            <a:r>
              <a:rPr lang="zh-CN" altLang="en-US" dirty="0">
                <a:sym typeface="+mn-ea"/>
              </a:rPr>
              <a:t>多做事。为实现自己的目标而努力、不历经一些挑战，你都不知道自己的潜能有多大。</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13" name="Pentagon 33"/>
          <p:cNvSpPr/>
          <p:nvPr/>
        </p:nvSpPr>
        <p:spPr>
          <a:xfrm>
            <a:off x="543901" y="2691520"/>
            <a:ext cx="784398" cy="347129"/>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02</a:t>
            </a:r>
            <a:endParaRPr lang="en-GB" sz="2400" dirty="0"/>
          </a:p>
        </p:txBody>
      </p:sp>
      <p:sp>
        <p:nvSpPr>
          <p:cNvPr id="14" name="Rectangle 34"/>
          <p:cNvSpPr/>
          <p:nvPr/>
        </p:nvSpPr>
        <p:spPr>
          <a:xfrm>
            <a:off x="1475907" y="2658159"/>
            <a:ext cx="5969331" cy="645160"/>
          </a:xfrm>
          <a:prstGeom prst="rect">
            <a:avLst/>
          </a:prstGeom>
        </p:spPr>
        <p:txBody>
          <a:bodyPr wrap="square">
            <a:spAutoFit/>
          </a:bodyPr>
          <a:lstStyle/>
          <a:p>
            <a:pPr fontAlgn="auto">
              <a:spcBef>
                <a:spcPts val="0"/>
              </a:spcBef>
              <a:spcAft>
                <a:spcPts val="0"/>
              </a:spcAft>
              <a:defRPr/>
            </a:pPr>
            <a:r>
              <a:rPr lang="zh-CN" altLang="en-US" dirty="0">
                <a:sym typeface="+mn-ea"/>
              </a:rPr>
              <a:t>经历一些学校社会实践、实习等活动，有助于你</a:t>
            </a:r>
            <a:r>
              <a:rPr lang="zh-CN" altLang="en-US" dirty="0" smtClean="0">
                <a:sym typeface="+mn-ea"/>
              </a:rPr>
              <a:t>确定个人</a:t>
            </a:r>
            <a:r>
              <a:rPr lang="zh-CN" altLang="en-US" dirty="0">
                <a:sym typeface="+mn-ea"/>
              </a:rPr>
              <a:t>未来的发展方向。</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sym typeface="+mn-ea"/>
            </a:endParaRPr>
          </a:p>
        </p:txBody>
      </p:sp>
      <p:sp>
        <p:nvSpPr>
          <p:cNvPr id="15" name="Pentagon 36"/>
          <p:cNvSpPr/>
          <p:nvPr/>
        </p:nvSpPr>
        <p:spPr>
          <a:xfrm>
            <a:off x="561796" y="3806510"/>
            <a:ext cx="784398" cy="347129"/>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03</a:t>
            </a:r>
            <a:endParaRPr lang="en-GB" sz="2400"/>
          </a:p>
        </p:txBody>
      </p:sp>
      <p:sp>
        <p:nvSpPr>
          <p:cNvPr id="16" name="Rectangle 37"/>
          <p:cNvSpPr/>
          <p:nvPr/>
        </p:nvSpPr>
        <p:spPr>
          <a:xfrm>
            <a:off x="1441176" y="3688139"/>
            <a:ext cx="5227722" cy="645160"/>
          </a:xfrm>
          <a:prstGeom prst="rect">
            <a:avLst/>
          </a:prstGeom>
        </p:spPr>
        <p:txBody>
          <a:bodyPr wrap="square">
            <a:spAutoFit/>
          </a:bodyPr>
          <a:lstStyle/>
          <a:p>
            <a:pPr fontAlgn="auto">
              <a:spcBef>
                <a:spcPts val="0"/>
              </a:spcBef>
              <a:spcAft>
                <a:spcPts val="0"/>
              </a:spcAft>
              <a:defRPr/>
            </a:pPr>
            <a:r>
              <a:rPr lang="zh-CN" altLang="en-US" dirty="0">
                <a:sym typeface="+mn-ea"/>
              </a:rPr>
              <a:t>探索外界世界，特别是职业世界，才能为将来做好准备</a:t>
            </a:r>
            <a:r>
              <a:rPr lang="zh-CN" altLang="en-US" sz="1400" dirty="0">
                <a:sym typeface="+mn-ea"/>
              </a:rPr>
              <a:t>。</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Pentagon 39"/>
          <p:cNvSpPr/>
          <p:nvPr/>
        </p:nvSpPr>
        <p:spPr>
          <a:xfrm>
            <a:off x="561796" y="4834027"/>
            <a:ext cx="784398" cy="347129"/>
          </a:xfrm>
          <a:prstGeom prst="homePlat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04</a:t>
            </a:r>
            <a:endParaRPr lang="en-GB" sz="2400" dirty="0"/>
          </a:p>
        </p:txBody>
      </p:sp>
      <p:sp>
        <p:nvSpPr>
          <p:cNvPr id="18" name="Rectangle 40"/>
          <p:cNvSpPr/>
          <p:nvPr/>
        </p:nvSpPr>
        <p:spPr>
          <a:xfrm>
            <a:off x="1475448" y="4849254"/>
            <a:ext cx="4756499" cy="1004570"/>
          </a:xfrm>
          <a:prstGeom prst="rect">
            <a:avLst/>
          </a:prstGeom>
        </p:spPr>
        <p:txBody>
          <a:bodyPr wrap="square">
            <a:spAutoFit/>
          </a:bodyPr>
          <a:lstStyle/>
          <a:p>
            <a:pPr algn="l" fontAlgn="auto">
              <a:lnSpc>
                <a:spcPct val="110000"/>
              </a:lnSpc>
              <a:spcBef>
                <a:spcPts val="0"/>
              </a:spcBef>
              <a:spcAft>
                <a:spcPts val="0"/>
              </a:spcAft>
              <a:buClrTx/>
              <a:buSzTx/>
              <a:buFontTx/>
              <a:defRPr/>
            </a:pPr>
            <a:r>
              <a:rPr lang="zh-CN" altLang="en-US" dirty="0"/>
              <a:t>人生最重要的是不懈的努力奋斗+正确的选择，只有在努力中不断的选择，在选择中又不断的努力，才是成功的必然。</a:t>
            </a:r>
            <a:endParaRPr lang="zh-CN" altLang="en-US" dirty="0"/>
          </a:p>
        </p:txBody>
      </p:sp>
      <p:grpSp>
        <p:nvGrpSpPr>
          <p:cNvPr id="19" name="Group 3"/>
          <p:cNvGrpSpPr/>
          <p:nvPr/>
        </p:nvGrpSpPr>
        <p:grpSpPr>
          <a:xfrm>
            <a:off x="7365594" y="2524125"/>
            <a:ext cx="2107496" cy="914400"/>
            <a:chOff x="5621315" y="2514600"/>
            <a:chExt cx="2107496" cy="914400"/>
          </a:xfrm>
        </p:grpSpPr>
        <p:sp>
          <p:nvSpPr>
            <p:cNvPr id="20" name="Parallelogram 14"/>
            <p:cNvSpPr/>
            <p:nvPr/>
          </p:nvSpPr>
          <p:spPr>
            <a:xfrm>
              <a:off x="5621315" y="2514600"/>
              <a:ext cx="2107496" cy="914400"/>
            </a:xfrm>
            <a:prstGeom prst="parallelogram">
              <a:avLst>
                <a:gd name="adj" fmla="val 5241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utoShape 59"/>
            <p:cNvSpPr/>
            <p:nvPr/>
          </p:nvSpPr>
          <p:spPr bwMode="auto">
            <a:xfrm>
              <a:off x="6442494" y="2777487"/>
              <a:ext cx="465138" cy="464344"/>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grpSp>
      <p:grpSp>
        <p:nvGrpSpPr>
          <p:cNvPr id="22" name="Group 1"/>
          <p:cNvGrpSpPr/>
          <p:nvPr/>
        </p:nvGrpSpPr>
        <p:grpSpPr>
          <a:xfrm>
            <a:off x="7947009" y="1310315"/>
            <a:ext cx="2107496" cy="914400"/>
            <a:chOff x="6162090" y="1310315"/>
            <a:chExt cx="2107496" cy="914400"/>
          </a:xfrm>
        </p:grpSpPr>
        <p:sp>
          <p:nvSpPr>
            <p:cNvPr id="23" name="Parallelogram 13"/>
            <p:cNvSpPr/>
            <p:nvPr/>
          </p:nvSpPr>
          <p:spPr>
            <a:xfrm>
              <a:off x="6162090" y="1310315"/>
              <a:ext cx="2107496" cy="914400"/>
            </a:xfrm>
            <a:prstGeom prst="parallelogram">
              <a:avLst>
                <a:gd name="adj" fmla="val 5241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42"/>
            <p:cNvGrpSpPr/>
            <p:nvPr/>
          </p:nvGrpSpPr>
          <p:grpSpPr>
            <a:xfrm>
              <a:off x="6983269" y="1549630"/>
              <a:ext cx="465138" cy="435769"/>
              <a:chOff x="5368132" y="3540125"/>
              <a:chExt cx="465138" cy="435769"/>
            </a:xfrm>
            <a:solidFill>
              <a:schemeClr val="bg2"/>
            </a:solidFill>
          </p:grpSpPr>
          <p:sp>
            <p:nvSpPr>
              <p:cNvPr id="25"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26"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grpSp>
        <p:nvGrpSpPr>
          <p:cNvPr id="27" name="Group 5"/>
          <p:cNvGrpSpPr/>
          <p:nvPr/>
        </p:nvGrpSpPr>
        <p:grpSpPr>
          <a:xfrm>
            <a:off x="6231947" y="4953015"/>
            <a:ext cx="2107496" cy="914400"/>
            <a:chOff x="4454013" y="4923170"/>
            <a:chExt cx="2107496" cy="914400"/>
          </a:xfrm>
        </p:grpSpPr>
        <p:sp>
          <p:nvSpPr>
            <p:cNvPr id="28" name="Parallelogram 16"/>
            <p:cNvSpPr/>
            <p:nvPr/>
          </p:nvSpPr>
          <p:spPr>
            <a:xfrm>
              <a:off x="4454013" y="4923170"/>
              <a:ext cx="2107496" cy="914400"/>
            </a:xfrm>
            <a:prstGeom prst="parallelogram">
              <a:avLst>
                <a:gd name="adj" fmla="val 5241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9" name="Group 45"/>
            <p:cNvGrpSpPr/>
            <p:nvPr/>
          </p:nvGrpSpPr>
          <p:grpSpPr>
            <a:xfrm>
              <a:off x="5348217" y="5147801"/>
              <a:ext cx="319088" cy="465138"/>
              <a:chOff x="3582988" y="3510757"/>
              <a:chExt cx="319088" cy="465138"/>
            </a:xfrm>
            <a:solidFill>
              <a:schemeClr val="bg2"/>
            </a:solidFill>
          </p:grpSpPr>
          <p:sp>
            <p:nvSpPr>
              <p:cNvPr id="30"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sp>
            <p:nvSpPr>
              <p:cNvPr id="31"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a:sym typeface="Gill Sans" charset="0"/>
                </a:endParaRPr>
              </a:p>
            </p:txBody>
          </p:sp>
        </p:grpSp>
      </p:grpSp>
      <p:grpSp>
        <p:nvGrpSpPr>
          <p:cNvPr id="32" name="Group 4"/>
          <p:cNvGrpSpPr/>
          <p:nvPr/>
        </p:nvGrpSpPr>
        <p:grpSpPr>
          <a:xfrm>
            <a:off x="6777641" y="3737935"/>
            <a:ext cx="2107496" cy="914400"/>
            <a:chOff x="5042252" y="3718885"/>
            <a:chExt cx="2107496" cy="914400"/>
          </a:xfrm>
        </p:grpSpPr>
        <p:sp>
          <p:nvSpPr>
            <p:cNvPr id="33" name="Parallelogram 15"/>
            <p:cNvSpPr/>
            <p:nvPr/>
          </p:nvSpPr>
          <p:spPr>
            <a:xfrm>
              <a:off x="5042252" y="3718885"/>
              <a:ext cx="2107496" cy="914400"/>
            </a:xfrm>
            <a:prstGeom prst="parallelogram">
              <a:avLst>
                <a:gd name="adj" fmla="val 52419"/>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48"/>
            <p:cNvGrpSpPr/>
            <p:nvPr/>
          </p:nvGrpSpPr>
          <p:grpSpPr>
            <a:xfrm>
              <a:off x="5863431" y="3980425"/>
              <a:ext cx="465138" cy="391319"/>
              <a:chOff x="5368132" y="2625725"/>
              <a:chExt cx="465138" cy="391319"/>
            </a:xfrm>
            <a:solidFill>
              <a:schemeClr val="bg2"/>
            </a:solidFill>
          </p:grpSpPr>
          <p:sp>
            <p:nvSpPr>
              <p:cNvPr id="35"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6"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37"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grpSp>
      <p:sp>
        <p:nvSpPr>
          <p:cNvPr id="38" name="矩形 37"/>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39" name="直接连接符 38"/>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23"/>
          <p:cNvSpPr txBox="1"/>
          <p:nvPr/>
        </p:nvSpPr>
        <p:spPr>
          <a:xfrm>
            <a:off x="11746061" y="6309320"/>
            <a:ext cx="444352" cy="39878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44"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054646" y="332656"/>
            <a:ext cx="10256838" cy="806450"/>
          </a:xfrm>
        </p:spPr>
        <p:txBody>
          <a:bodyPr vert="horz" lIns="91440" tIns="45720" rIns="91440" bIns="45720" rtlCol="0" anchor="ctr">
            <a:normAutofit/>
          </a:bodyPr>
          <a:lstStyle/>
          <a:p>
            <a:pPr algn="ctr" defTabSz="457200" eaLnBrk="0" fontAlgn="base" hangingPunct="0">
              <a:spcAft>
                <a:spcPct val="0"/>
              </a:spcAft>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cs typeface="+mn-cs"/>
              </a:rPr>
              <a:t>小行动，大不同</a:t>
            </a:r>
            <a:endParaRPr lang="zh-CN" altLang="en-US" sz="3600" b="1" dirty="0">
              <a:solidFill>
                <a:schemeClr val="accent1">
                  <a:lumMod val="75000"/>
                </a:schemeClr>
              </a:solidFill>
              <a:latin typeface="微软雅黑" panose="020B0503020204020204" pitchFamily="34" charset="-122"/>
              <a:ea typeface="微软雅黑" panose="020B0503020204020204" pitchFamily="34" charset="-122"/>
              <a:cs typeface="+mn-cs"/>
            </a:endParaRPr>
          </a:p>
        </p:txBody>
      </p:sp>
      <p:graphicFrame>
        <p:nvGraphicFramePr>
          <p:cNvPr id="7" name="对象 6"/>
          <p:cNvGraphicFramePr/>
          <p:nvPr/>
        </p:nvGraphicFramePr>
        <p:xfrm>
          <a:off x="7994496" y="1218661"/>
          <a:ext cx="3396505" cy="2435861"/>
        </p:xfrm>
        <a:graphic>
          <a:graphicData uri="http://schemas.openxmlformats.org/presentationml/2006/ole">
            <mc:AlternateContent xmlns:mc="http://schemas.openxmlformats.org/markup-compatibility/2006">
              <mc:Choice xmlns:v="urn:schemas-microsoft-com:vml" Requires="v">
                <p:oleObj spid="_x0000_s7253" name="" r:id="rId1" imgW="5600700" imgH="4314825" progId="Paint.Picture">
                  <p:embed/>
                </p:oleObj>
              </mc:Choice>
              <mc:Fallback>
                <p:oleObj name="" r:id="rId1" imgW="5600700" imgH="4314825" progId="Paint.Picture">
                  <p:embed/>
                  <p:pic>
                    <p:nvPicPr>
                      <p:cNvPr id="0" name="图片 7"/>
                      <p:cNvPicPr/>
                      <p:nvPr/>
                    </p:nvPicPr>
                    <p:blipFill>
                      <a:blip r:embed="rId2"/>
                      <a:stretch>
                        <a:fillRect/>
                      </a:stretch>
                    </p:blipFill>
                    <p:spPr>
                      <a:xfrm>
                        <a:off x="7994496" y="1218661"/>
                        <a:ext cx="3396505" cy="2435861"/>
                      </a:xfrm>
                      <a:prstGeom prst="rect">
                        <a:avLst/>
                      </a:prstGeom>
                    </p:spPr>
                  </p:pic>
                </p:oleObj>
              </mc:Fallback>
            </mc:AlternateContent>
          </a:graphicData>
        </a:graphic>
      </p:graphicFrame>
      <p:pic>
        <p:nvPicPr>
          <p:cNvPr id="9" name="图片 8"/>
          <p:cNvPicPr>
            <a:picLocks noChangeAspect="1"/>
          </p:cNvPicPr>
          <p:nvPr/>
        </p:nvPicPr>
        <p:blipFill>
          <a:blip r:embed="rId3"/>
          <a:stretch>
            <a:fillRect/>
          </a:stretch>
        </p:blipFill>
        <p:spPr>
          <a:xfrm>
            <a:off x="7994496" y="3722204"/>
            <a:ext cx="3325079" cy="2680460"/>
          </a:xfrm>
          <a:prstGeom prst="rect">
            <a:avLst/>
          </a:prstGeom>
        </p:spPr>
      </p:pic>
      <p:sp>
        <p:nvSpPr>
          <p:cNvPr id="10" name="文本框 9"/>
          <p:cNvSpPr txBox="1"/>
          <p:nvPr/>
        </p:nvSpPr>
        <p:spPr>
          <a:xfrm>
            <a:off x="1105609" y="4799075"/>
            <a:ext cx="6287135" cy="1640205"/>
          </a:xfrm>
          <a:prstGeom prst="rect">
            <a:avLst/>
          </a:prstGeom>
          <a:noFill/>
        </p:spPr>
        <p:txBody>
          <a:bodyPr wrap="square" rtlCol="0" anchor="t">
            <a:spAutoFit/>
          </a:bodyPr>
          <a:lstStyle/>
          <a:p>
            <a:pPr>
              <a:lnSpc>
                <a:spcPct val="14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第 1 步 写出你最想要实现的目标，写在鱼头的位置。</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第 2 步 给自己现在打分，填写在鱼尾位置。</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r>
              <a:rPr lang="zh-CN" altLang="en-US" dirty="0">
                <a:latin typeface="微软雅黑" panose="020B0503020204020204" pitchFamily="34" charset="-122"/>
                <a:ea typeface="微软雅黑" panose="020B0503020204020204" pitchFamily="34" charset="-122"/>
                <a:cs typeface="微软雅黑" panose="020B0503020204020204" pitchFamily="34" charset="-122"/>
              </a:rPr>
              <a:t>第 3 步 分解目标，可按时间顺序排列，填写在相应鱼骨位置。</a:t>
            </a: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40000"/>
              </a:lnSpc>
            </a:pPr>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graphicFrame>
        <p:nvGraphicFramePr>
          <p:cNvPr id="3" name="对象 2"/>
          <p:cNvGraphicFramePr/>
          <p:nvPr/>
        </p:nvGraphicFramePr>
        <p:xfrm>
          <a:off x="766614" y="1281430"/>
          <a:ext cx="6626130" cy="3450017"/>
        </p:xfrm>
        <a:graphic>
          <a:graphicData uri="http://schemas.openxmlformats.org/presentationml/2006/ole">
            <mc:AlternateContent xmlns:mc="http://schemas.openxmlformats.org/markup-compatibility/2006">
              <mc:Choice xmlns:v="urn:schemas-microsoft-com:vml" Requires="v">
                <p:oleObj spid="_x0000_s7254" name="" r:id="rId4" imgW="8001000" imgH="3971925" progId="Paint.Picture">
                  <p:embed/>
                </p:oleObj>
              </mc:Choice>
              <mc:Fallback>
                <p:oleObj name="" r:id="rId4" imgW="8001000" imgH="3971925" progId="Paint.Picture">
                  <p:embed/>
                  <p:pic>
                    <p:nvPicPr>
                      <p:cNvPr id="0" name="图片 5"/>
                      <p:cNvPicPr/>
                      <p:nvPr/>
                    </p:nvPicPr>
                    <p:blipFill>
                      <a:blip r:embed="rId5"/>
                      <a:stretch>
                        <a:fillRect/>
                      </a:stretch>
                    </p:blipFill>
                    <p:spPr>
                      <a:xfrm>
                        <a:off x="766614" y="1281430"/>
                        <a:ext cx="6626130" cy="3450017"/>
                      </a:xfrm>
                      <a:prstGeom prst="rect">
                        <a:avLst/>
                      </a:prstGeom>
                    </p:spPr>
                  </p:pic>
                </p:oleObj>
              </mc:Fallback>
            </mc:AlternateContent>
          </a:graphicData>
        </a:graphic>
      </p:graphicFrame>
      <p:sp>
        <p:nvSpPr>
          <p:cNvPr id="15" name="文本框 9"/>
          <p:cNvSpPr txBox="1"/>
          <p:nvPr/>
        </p:nvSpPr>
        <p:spPr>
          <a:xfrm>
            <a:off x="982345" y="188595"/>
            <a:ext cx="1951990"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决策与行动</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8" name="直接连接符 17"/>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22"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360045" y="1019810"/>
            <a:ext cx="5421630" cy="6695440"/>
          </a:xfrm>
          <a:prstGeom prst="rect">
            <a:avLst/>
          </a:prstGeom>
        </p:spPr>
      </p:pic>
      <p:sp>
        <p:nvSpPr>
          <p:cNvPr id="12" name="六边形 11"/>
          <p:cNvSpPr/>
          <p:nvPr/>
        </p:nvSpPr>
        <p:spPr>
          <a:xfrm>
            <a:off x="6525969" y="800489"/>
            <a:ext cx="3888432" cy="666047"/>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9"/>
          <p:cNvSpPr txBox="1"/>
          <p:nvPr/>
        </p:nvSpPr>
        <p:spPr>
          <a:xfrm>
            <a:off x="6852293" y="883743"/>
            <a:ext cx="2880320" cy="499110"/>
          </a:xfrm>
          <a:prstGeom prst="rect">
            <a:avLst/>
          </a:prstGeom>
          <a:noFill/>
        </p:spPr>
        <p:txBody>
          <a:bodyPr wrap="square" lIns="68580" tIns="34290" rIns="68580" bIns="34290" rtlCol="0">
            <a:spAutoFit/>
          </a:bodyPr>
          <a:lstStyle/>
          <a:p>
            <a:pPr marL="0" lvl="1" algn="ctr"/>
            <a:r>
              <a:rPr lang="zh-CN" altLang="en-US" sz="2800" dirty="0">
                <a:solidFill>
                  <a:schemeClr val="bg1"/>
                </a:solidFill>
                <a:latin typeface="微软雅黑" panose="020B0503020204020204" pitchFamily="34" charset="-122"/>
                <a:ea typeface="微软雅黑" panose="020B0503020204020204" pitchFamily="34" charset="-122"/>
              </a:rPr>
              <a:t>职业生涯规划</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6464073" y="3009766"/>
            <a:ext cx="4039527" cy="3039534"/>
            <a:chOff x="10632" y="2988"/>
            <a:chExt cx="6361" cy="4787"/>
          </a:xfrm>
        </p:grpSpPr>
        <p:sp>
          <p:nvSpPr>
            <p:cNvPr id="14" name="Freeform 31"/>
            <p:cNvSpPr/>
            <p:nvPr/>
          </p:nvSpPr>
          <p:spPr>
            <a:xfrm>
              <a:off x="10632" y="3320"/>
              <a:ext cx="235" cy="235"/>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431" tIns="184431" rIns="184431" bIns="184431" numCol="1" spcCol="1270" anchor="ctr" anchorCtr="0">
              <a:noAutofit/>
            </a:bodyPr>
            <a:lstStyle/>
            <a:p>
              <a:pPr lvl="0" algn="ctr" defTabSz="977900">
                <a:lnSpc>
                  <a:spcPct val="90000"/>
                </a:lnSpc>
                <a:spcBef>
                  <a:spcPct val="0"/>
                </a:spcBef>
                <a:spcAft>
                  <a:spcPct val="35000"/>
                </a:spcAft>
              </a:pPr>
              <a:endParaRPr lang="en-US" sz="2200" kern="1200">
                <a:solidFill>
                  <a:schemeClr val="tx1">
                    <a:lumMod val="50000"/>
                    <a:lumOff val="50000"/>
                  </a:schemeClr>
                </a:solidFill>
              </a:endParaRPr>
            </a:p>
          </p:txBody>
        </p:sp>
        <p:grpSp>
          <p:nvGrpSpPr>
            <p:cNvPr id="15" name="Group 58"/>
            <p:cNvGrpSpPr/>
            <p:nvPr/>
          </p:nvGrpSpPr>
          <p:grpSpPr>
            <a:xfrm>
              <a:off x="11069" y="2988"/>
              <a:ext cx="5902" cy="1065"/>
              <a:chOff x="7174424" y="1256132"/>
              <a:chExt cx="3747685" cy="676368"/>
            </a:xfrm>
          </p:grpSpPr>
          <p:sp>
            <p:nvSpPr>
              <p:cNvPr id="16" name="TextBox 15"/>
              <p:cNvSpPr txBox="1"/>
              <p:nvPr/>
            </p:nvSpPr>
            <p:spPr>
              <a:xfrm>
                <a:off x="7174424" y="1600395"/>
                <a:ext cx="3747685" cy="332105"/>
              </a:xfrm>
              <a:prstGeom prst="rect">
                <a:avLst/>
              </a:prstGeom>
              <a:noFill/>
            </p:spPr>
            <p:txBody>
              <a:bodyPr wrap="square" lIns="0" tIns="0" rIns="0" bIns="0" rtlCol="0">
                <a:spAutoFit/>
              </a:bodyPr>
              <a:lstStyle/>
              <a:p>
                <a:pPr>
                  <a:lnSpc>
                    <a:spcPct val="120000"/>
                  </a:lnSpc>
                  <a:spcBef>
                    <a:spcPct val="0"/>
                  </a:spcBef>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职业兴趣、能力、价值观</a:t>
                </a:r>
                <a:r>
                  <a:rPr lang="en-US" altLang="zh-CN"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Rectangle 47"/>
              <p:cNvSpPr/>
              <p:nvPr/>
            </p:nvSpPr>
            <p:spPr>
              <a:xfrm>
                <a:off x="7174424" y="1256132"/>
                <a:ext cx="1016000" cy="307340"/>
              </a:xfrm>
              <a:prstGeom prst="rect">
                <a:avLst/>
              </a:prstGeom>
            </p:spPr>
            <p:txBody>
              <a:bodyPr wrap="none" lIns="0" tIns="0" rIns="0" bIns="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自我认知</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8" name="Freeform 31"/>
            <p:cNvSpPr/>
            <p:nvPr/>
          </p:nvSpPr>
          <p:spPr>
            <a:xfrm>
              <a:off x="10638" y="4911"/>
              <a:ext cx="235" cy="235"/>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431" tIns="184431" rIns="184431" bIns="184431" numCol="1" spcCol="1270" anchor="ctr" anchorCtr="0">
              <a:noAutofit/>
            </a:bodyPr>
            <a:lstStyle/>
            <a:p>
              <a:pPr lvl="0" algn="ctr" defTabSz="977900">
                <a:lnSpc>
                  <a:spcPct val="90000"/>
                </a:lnSpc>
                <a:spcBef>
                  <a:spcPct val="0"/>
                </a:spcBef>
                <a:spcAft>
                  <a:spcPct val="35000"/>
                </a:spcAft>
              </a:pPr>
              <a:endParaRPr lang="en-US" sz="2200" kern="1200">
                <a:solidFill>
                  <a:schemeClr val="tx1">
                    <a:lumMod val="50000"/>
                    <a:lumOff val="50000"/>
                  </a:schemeClr>
                </a:solidFill>
              </a:endParaRPr>
            </a:p>
          </p:txBody>
        </p:sp>
        <p:grpSp>
          <p:nvGrpSpPr>
            <p:cNvPr id="19" name="Group 58"/>
            <p:cNvGrpSpPr/>
            <p:nvPr/>
          </p:nvGrpSpPr>
          <p:grpSpPr>
            <a:xfrm>
              <a:off x="11091" y="4505"/>
              <a:ext cx="5902" cy="1065"/>
              <a:chOff x="7174424" y="1256132"/>
              <a:chExt cx="3747685" cy="676368"/>
            </a:xfrm>
          </p:grpSpPr>
          <p:sp>
            <p:nvSpPr>
              <p:cNvPr id="20" name="TextBox 19"/>
              <p:cNvSpPr txBox="1"/>
              <p:nvPr/>
            </p:nvSpPr>
            <p:spPr>
              <a:xfrm>
                <a:off x="7174424" y="1600395"/>
                <a:ext cx="3747685" cy="332105"/>
              </a:xfrm>
              <a:prstGeom prst="rect">
                <a:avLst/>
              </a:prstGeom>
              <a:noFill/>
            </p:spPr>
            <p:txBody>
              <a:bodyPr wrap="square" lIns="0" tIns="0" rIns="0" bIns="0" rtlCol="0">
                <a:spAutoFit/>
              </a:bodyPr>
              <a:lstStyle/>
              <a:p>
                <a:pPr>
                  <a:lnSpc>
                    <a:spcPct val="120000"/>
                  </a:lnSpc>
                  <a:spcBef>
                    <a:spcPct val="0"/>
                  </a:spcBef>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学校培养目标</a:t>
                </a:r>
                <a:r>
                  <a:rPr lang="zh-CN" altLang="en-US"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，就业</a:t>
                </a: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领域</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Rectangle 47"/>
              <p:cNvSpPr/>
              <p:nvPr/>
            </p:nvSpPr>
            <p:spPr>
              <a:xfrm>
                <a:off x="7174424" y="1256132"/>
                <a:ext cx="1016000" cy="307340"/>
              </a:xfrm>
              <a:prstGeom prst="rect">
                <a:avLst/>
              </a:prstGeom>
            </p:spPr>
            <p:txBody>
              <a:bodyPr wrap="none" lIns="0" tIns="0" rIns="0" bIns="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环境认知</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4" name="TextBox 23"/>
            <p:cNvSpPr txBox="1"/>
            <p:nvPr/>
          </p:nvSpPr>
          <p:spPr>
            <a:xfrm>
              <a:off x="11091" y="5570"/>
              <a:ext cx="5902" cy="523"/>
            </a:xfrm>
            <a:prstGeom prst="rect">
              <a:avLst/>
            </a:prstGeom>
            <a:noFill/>
          </p:spPr>
          <p:txBody>
            <a:bodyPr wrap="square" lIns="0" tIns="0" rIns="0" bIns="0" rtlCol="0">
              <a:spAutoFit/>
            </a:bodyPr>
            <a:lstStyle/>
            <a:p>
              <a:pPr>
                <a:lnSpc>
                  <a:spcPct val="120000"/>
                </a:lnSpc>
                <a:spcBef>
                  <a:spcPct val="0"/>
                </a:spcBef>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就业市场，职场探索</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8" name="Group 58"/>
            <p:cNvGrpSpPr/>
            <p:nvPr/>
          </p:nvGrpSpPr>
          <p:grpSpPr>
            <a:xfrm>
              <a:off x="11069" y="6754"/>
              <a:ext cx="5902" cy="1021"/>
              <a:chOff x="7174424" y="1256132"/>
              <a:chExt cx="3747685" cy="648574"/>
            </a:xfrm>
          </p:grpSpPr>
          <p:sp>
            <p:nvSpPr>
              <p:cNvPr id="9" name="TextBox 23"/>
              <p:cNvSpPr txBox="1"/>
              <p:nvPr/>
            </p:nvSpPr>
            <p:spPr>
              <a:xfrm>
                <a:off x="7174424" y="1600395"/>
                <a:ext cx="3747685" cy="304311"/>
              </a:xfrm>
              <a:prstGeom prst="rect">
                <a:avLst/>
              </a:prstGeom>
              <a:noFill/>
            </p:spPr>
            <p:txBody>
              <a:bodyPr wrap="square" lIns="0" tIns="0" rIns="0" bIns="0" rtlCol="0">
                <a:spAutoFit/>
              </a:bodyPr>
              <a:lstStyle/>
              <a:p>
                <a:pPr>
                  <a:lnSpc>
                    <a:spcPct val="120000"/>
                  </a:lnSpc>
                  <a:spcBef>
                    <a:spcPct val="0"/>
                  </a:spcBef>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职业决策，行动计划和路径</a:t>
                </a:r>
                <a:endParaRPr lang="zh-CN" altLang="en-US"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Rectangle 47"/>
              <p:cNvSpPr/>
              <p:nvPr/>
            </p:nvSpPr>
            <p:spPr>
              <a:xfrm>
                <a:off x="7174424" y="1256132"/>
                <a:ext cx="1270000" cy="307340"/>
              </a:xfrm>
              <a:prstGeom prst="rect">
                <a:avLst/>
              </a:prstGeom>
            </p:spPr>
            <p:txBody>
              <a:bodyPr wrap="none" lIns="0" tIns="0" rIns="0" bIns="0">
                <a:spAutoFit/>
              </a:bodyPr>
              <a:lstStyle/>
              <a:p>
                <a:r>
                  <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rPr>
                  <a:t>决策和行动</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27" name="Freeform 31"/>
            <p:cNvSpPr/>
            <p:nvPr/>
          </p:nvSpPr>
          <p:spPr>
            <a:xfrm>
              <a:off x="10632" y="7238"/>
              <a:ext cx="235" cy="235"/>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431" tIns="184431" rIns="184431" bIns="184431" numCol="1" spcCol="1270" anchor="ctr" anchorCtr="0">
              <a:noAutofit/>
            </a:bodyPr>
            <a:lstStyle/>
            <a:p>
              <a:pPr lvl="0" algn="ctr" defTabSz="977900">
                <a:lnSpc>
                  <a:spcPct val="90000"/>
                </a:lnSpc>
                <a:spcBef>
                  <a:spcPct val="0"/>
                </a:spcBef>
                <a:spcAft>
                  <a:spcPct val="35000"/>
                </a:spcAft>
              </a:pPr>
              <a:endParaRPr lang="en-US" sz="2200" kern="1200">
                <a:solidFill>
                  <a:schemeClr val="tx1">
                    <a:lumMod val="50000"/>
                    <a:lumOff val="50000"/>
                  </a:schemeClr>
                </a:solidFill>
              </a:endParaRPr>
            </a:p>
          </p:txBody>
        </p:sp>
      </p:grpSp>
      <p:sp>
        <p:nvSpPr>
          <p:cNvPr id="29" name="文本框 9"/>
          <p:cNvSpPr txBox="1"/>
          <p:nvPr/>
        </p:nvSpPr>
        <p:spPr>
          <a:xfrm>
            <a:off x="982638" y="243662"/>
            <a:ext cx="2376264" cy="375920"/>
          </a:xfrm>
          <a:prstGeom prst="rect">
            <a:avLst/>
          </a:prstGeom>
          <a:noFill/>
        </p:spPr>
        <p:txBody>
          <a:bodyPr wrap="square" lIns="68580" tIns="34290" rIns="68580" bIns="34290" rtlCol="0">
            <a:spAutoFit/>
          </a:bodyPr>
          <a:lstStyle/>
          <a:p>
            <a:pPr marL="0" lvl="1"/>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职业生涯规划</a:t>
            </a:r>
            <a:endParaRPr lang="zh-CN" altLang="en-US" sz="2000"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1378585" y="1391285"/>
            <a:ext cx="3075940" cy="3239770"/>
            <a:chOff x="6466" y="2863"/>
            <a:chExt cx="5984" cy="5826"/>
          </a:xfrm>
          <a:solidFill>
            <a:schemeClr val="accent1"/>
          </a:solidFill>
        </p:grpSpPr>
        <p:grpSp>
          <p:nvGrpSpPr>
            <p:cNvPr id="44047" name="组合 44046"/>
            <p:cNvGrpSpPr/>
            <p:nvPr/>
          </p:nvGrpSpPr>
          <p:grpSpPr>
            <a:xfrm>
              <a:off x="6826" y="2863"/>
              <a:ext cx="3125" cy="2585"/>
              <a:chOff x="1826" y="1345"/>
              <a:chExt cx="1250" cy="1034"/>
            </a:xfrm>
            <a:grpFill/>
          </p:grpSpPr>
          <p:sp>
            <p:nvSpPr>
              <p:cNvPr id="44048" name="任意多边形 44047"/>
              <p:cNvSpPr/>
              <p:nvPr/>
            </p:nvSpPr>
            <p:spPr>
              <a:xfrm>
                <a:off x="1826" y="1345"/>
                <a:ext cx="1250" cy="1034"/>
              </a:xfrm>
              <a:custGeom>
                <a:avLst/>
                <a:gdLst/>
                <a:ahLst/>
                <a:cxnLst/>
                <a:rect l="0" t="0" r="0" b="0"/>
                <a:pathLst>
                  <a:path w="1057" h="900">
                    <a:moveTo>
                      <a:pt x="455" y="879"/>
                    </a:moveTo>
                    <a:lnTo>
                      <a:pt x="471" y="838"/>
                    </a:lnTo>
                    <a:lnTo>
                      <a:pt x="490" y="799"/>
                    </a:lnTo>
                    <a:lnTo>
                      <a:pt x="514" y="762"/>
                    </a:lnTo>
                    <a:lnTo>
                      <a:pt x="541" y="728"/>
                    </a:lnTo>
                    <a:lnTo>
                      <a:pt x="570" y="696"/>
                    </a:lnTo>
                    <a:lnTo>
                      <a:pt x="603" y="667"/>
                    </a:lnTo>
                    <a:lnTo>
                      <a:pt x="639" y="642"/>
                    </a:lnTo>
                    <a:lnTo>
                      <a:pt x="676" y="621"/>
                    </a:lnTo>
                    <a:lnTo>
                      <a:pt x="713" y="605"/>
                    </a:lnTo>
                    <a:lnTo>
                      <a:pt x="753" y="591"/>
                    </a:lnTo>
                    <a:lnTo>
                      <a:pt x="793" y="581"/>
                    </a:lnTo>
                    <a:lnTo>
                      <a:pt x="834" y="575"/>
                    </a:lnTo>
                    <a:lnTo>
                      <a:pt x="833" y="711"/>
                    </a:lnTo>
                    <a:lnTo>
                      <a:pt x="1056" y="374"/>
                    </a:lnTo>
                    <a:lnTo>
                      <a:pt x="818" y="0"/>
                    </a:lnTo>
                    <a:lnTo>
                      <a:pt x="819" y="137"/>
                    </a:lnTo>
                    <a:lnTo>
                      <a:pt x="757" y="143"/>
                    </a:lnTo>
                    <a:lnTo>
                      <a:pt x="694" y="154"/>
                    </a:lnTo>
                    <a:lnTo>
                      <a:pt x="634" y="168"/>
                    </a:lnTo>
                    <a:lnTo>
                      <a:pt x="574" y="188"/>
                    </a:lnTo>
                    <a:lnTo>
                      <a:pt x="516" y="211"/>
                    </a:lnTo>
                    <a:lnTo>
                      <a:pt x="460" y="238"/>
                    </a:lnTo>
                    <a:lnTo>
                      <a:pt x="405" y="270"/>
                    </a:lnTo>
                    <a:lnTo>
                      <a:pt x="352" y="306"/>
                    </a:lnTo>
                    <a:lnTo>
                      <a:pt x="302" y="346"/>
                    </a:lnTo>
                    <a:lnTo>
                      <a:pt x="255" y="390"/>
                    </a:lnTo>
                    <a:lnTo>
                      <a:pt x="211" y="437"/>
                    </a:lnTo>
                    <a:lnTo>
                      <a:pt x="170" y="486"/>
                    </a:lnTo>
                    <a:lnTo>
                      <a:pt x="134" y="539"/>
                    </a:lnTo>
                    <a:lnTo>
                      <a:pt x="101" y="595"/>
                    </a:lnTo>
                    <a:lnTo>
                      <a:pt x="72" y="653"/>
                    </a:lnTo>
                    <a:lnTo>
                      <a:pt x="47" y="711"/>
                    </a:lnTo>
                    <a:lnTo>
                      <a:pt x="27" y="773"/>
                    </a:lnTo>
                    <a:lnTo>
                      <a:pt x="11" y="835"/>
                    </a:lnTo>
                    <a:lnTo>
                      <a:pt x="0" y="899"/>
                    </a:lnTo>
                    <a:lnTo>
                      <a:pt x="238" y="741"/>
                    </a:lnTo>
                    <a:lnTo>
                      <a:pt x="455" y="879"/>
                    </a:lnTo>
                  </a:path>
                </a:pathLst>
              </a:custGeom>
              <a:grpFill/>
              <a:ln w="12700" cap="rnd" cmpd="sng">
                <a:solidFill>
                  <a:schemeClr val="tx1">
                    <a:alpha val="100000"/>
                  </a:schemeClr>
                </a:solidFill>
                <a:prstDash val="solid"/>
                <a:headEnd type="none" w="med" len="med"/>
                <a:tailEnd type="none" w="med" len="med"/>
              </a:ln>
              <a:effectLst>
                <a:outerShdw dist="35921" dir="2699999" algn="ctr" rotWithShape="0">
                  <a:schemeClr val="bg2"/>
                </a:outerShdw>
              </a:effectLst>
            </p:spPr>
            <p:txBody>
              <a:bodyPr/>
              <a:lstStyle/>
              <a:p>
                <a:endParaRPr lang="zh-CN" altLang="en-US"/>
              </a:p>
            </p:txBody>
          </p:sp>
          <p:sp>
            <p:nvSpPr>
              <p:cNvPr id="44049" name="矩形 44048"/>
              <p:cNvSpPr/>
              <p:nvPr/>
            </p:nvSpPr>
            <p:spPr>
              <a:xfrm rot="-1902681">
                <a:off x="2103" y="1841"/>
                <a:ext cx="888" cy="222"/>
              </a:xfrm>
              <a:prstGeom prst="rect">
                <a:avLst/>
              </a:prstGeom>
              <a:grpFill/>
            </p:spPr>
            <p:txBody>
              <a:bodyPr wrap="none" fromWordArt="1">
                <a:prstTxWarp prst="textArchUp">
                  <a:avLst>
                    <a:gd name="adj" fmla="val 10800000"/>
                  </a:avLst>
                </a:prstTxWarp>
                <a:normAutofit fontScale="57500" lnSpcReduction="20000"/>
              </a:bodyPr>
              <a:lstStyle/>
              <a:p>
                <a:pPr algn="ctr"/>
                <a:r>
                  <a:rPr lang="zh-CN" altLang="en-US" sz="2800">
                    <a:ln w="9525" cap="flat" cmpd="sng">
                      <a:solidFill>
                        <a:srgbClr val="FFFFFF"/>
                      </a:solidFill>
                      <a:prstDash val="solid"/>
                      <a:headEnd type="none" w="med" len="med"/>
                      <a:tailEnd type="none" w="med" len="med"/>
                    </a:ln>
                    <a:solidFill>
                      <a:srgbClr val="FFFFFF"/>
                    </a:solidFill>
                    <a:latin typeface="微软雅黑" panose="020B0503020204020204" pitchFamily="34" charset="-122"/>
                    <a:ea typeface="微软雅黑" panose="020B0503020204020204" pitchFamily="34" charset="-122"/>
                  </a:rPr>
                  <a:t>理念把握</a:t>
                </a:r>
                <a:endParaRPr lang="zh-CN" altLang="en-US" sz="2800">
                  <a:ln w="9525" cap="flat" cmpd="sng">
                    <a:solidFill>
                      <a:srgbClr val="FFFFFF"/>
                    </a:solidFill>
                    <a:prstDash val="solid"/>
                    <a:headEnd type="none" w="med" len="med"/>
                    <a:tailEnd type="none" w="med" len="med"/>
                  </a:ln>
                  <a:solidFill>
                    <a:srgbClr val="FFFFFF"/>
                  </a:solidFill>
                  <a:latin typeface="微软雅黑" panose="020B0503020204020204" pitchFamily="34" charset="-122"/>
                  <a:ea typeface="微软雅黑" panose="020B0503020204020204" pitchFamily="34" charset="-122"/>
                </a:endParaRPr>
              </a:p>
            </p:txBody>
          </p:sp>
        </p:grpSp>
        <p:grpSp>
          <p:nvGrpSpPr>
            <p:cNvPr id="44050" name="组合 44049"/>
            <p:cNvGrpSpPr/>
            <p:nvPr/>
          </p:nvGrpSpPr>
          <p:grpSpPr>
            <a:xfrm>
              <a:off x="9662" y="3270"/>
              <a:ext cx="2788" cy="3060"/>
              <a:chOff x="2966" y="1508"/>
              <a:chExt cx="1115" cy="1224"/>
            </a:xfrm>
            <a:grpFill/>
          </p:grpSpPr>
          <p:sp>
            <p:nvSpPr>
              <p:cNvPr id="44051" name="任意多边形 44050"/>
              <p:cNvSpPr/>
              <p:nvPr/>
            </p:nvSpPr>
            <p:spPr>
              <a:xfrm>
                <a:off x="2966" y="1508"/>
                <a:ext cx="1115" cy="1224"/>
              </a:xfrm>
              <a:custGeom>
                <a:avLst/>
                <a:gdLst/>
                <a:ahLst/>
                <a:cxnLst/>
                <a:rect l="0" t="0" r="0" b="0"/>
                <a:pathLst>
                  <a:path w="943" h="1065">
                    <a:moveTo>
                      <a:pt x="554" y="1064"/>
                    </a:moveTo>
                    <a:lnTo>
                      <a:pt x="942" y="840"/>
                    </a:lnTo>
                    <a:lnTo>
                      <a:pt x="781" y="840"/>
                    </a:lnTo>
                    <a:lnTo>
                      <a:pt x="776" y="778"/>
                    </a:lnTo>
                    <a:lnTo>
                      <a:pt x="767" y="716"/>
                    </a:lnTo>
                    <a:lnTo>
                      <a:pt x="754" y="655"/>
                    </a:lnTo>
                    <a:lnTo>
                      <a:pt x="737" y="595"/>
                    </a:lnTo>
                    <a:lnTo>
                      <a:pt x="714" y="536"/>
                    </a:lnTo>
                    <a:lnTo>
                      <a:pt x="688" y="480"/>
                    </a:lnTo>
                    <a:lnTo>
                      <a:pt x="658" y="425"/>
                    </a:lnTo>
                    <a:lnTo>
                      <a:pt x="624" y="372"/>
                    </a:lnTo>
                    <a:lnTo>
                      <a:pt x="586" y="323"/>
                    </a:lnTo>
                    <a:lnTo>
                      <a:pt x="547" y="275"/>
                    </a:lnTo>
                    <a:lnTo>
                      <a:pt x="502" y="232"/>
                    </a:lnTo>
                    <a:lnTo>
                      <a:pt x="455" y="191"/>
                    </a:lnTo>
                    <a:lnTo>
                      <a:pt x="405" y="153"/>
                    </a:lnTo>
                    <a:lnTo>
                      <a:pt x="352" y="120"/>
                    </a:lnTo>
                    <a:lnTo>
                      <a:pt x="298" y="89"/>
                    </a:lnTo>
                    <a:lnTo>
                      <a:pt x="241" y="63"/>
                    </a:lnTo>
                    <a:lnTo>
                      <a:pt x="182" y="41"/>
                    </a:lnTo>
                    <a:lnTo>
                      <a:pt x="122" y="23"/>
                    </a:lnTo>
                    <a:lnTo>
                      <a:pt x="61" y="9"/>
                    </a:lnTo>
                    <a:lnTo>
                      <a:pt x="0" y="0"/>
                    </a:lnTo>
                    <a:lnTo>
                      <a:pt x="137" y="226"/>
                    </a:lnTo>
                    <a:lnTo>
                      <a:pt x="5" y="451"/>
                    </a:lnTo>
                    <a:lnTo>
                      <a:pt x="48" y="465"/>
                    </a:lnTo>
                    <a:lnTo>
                      <a:pt x="90" y="483"/>
                    </a:lnTo>
                    <a:lnTo>
                      <a:pt x="130" y="505"/>
                    </a:lnTo>
                    <a:lnTo>
                      <a:pt x="168" y="531"/>
                    </a:lnTo>
                    <a:lnTo>
                      <a:pt x="202" y="561"/>
                    </a:lnTo>
                    <a:lnTo>
                      <a:pt x="233" y="594"/>
                    </a:lnTo>
                    <a:lnTo>
                      <a:pt x="262" y="629"/>
                    </a:lnTo>
                    <a:lnTo>
                      <a:pt x="285" y="668"/>
                    </a:lnTo>
                    <a:lnTo>
                      <a:pt x="305" y="709"/>
                    </a:lnTo>
                    <a:lnTo>
                      <a:pt x="321" y="751"/>
                    </a:lnTo>
                    <a:lnTo>
                      <a:pt x="333" y="795"/>
                    </a:lnTo>
                    <a:lnTo>
                      <a:pt x="340" y="840"/>
                    </a:lnTo>
                    <a:lnTo>
                      <a:pt x="188" y="841"/>
                    </a:lnTo>
                    <a:lnTo>
                      <a:pt x="554" y="1064"/>
                    </a:lnTo>
                  </a:path>
                </a:pathLst>
              </a:custGeom>
              <a:grpFill/>
              <a:ln w="12700" cap="rnd" cmpd="sng">
                <a:solidFill>
                  <a:schemeClr val="tx1">
                    <a:alpha val="100000"/>
                  </a:schemeClr>
                </a:solidFill>
                <a:prstDash val="solid"/>
                <a:headEnd type="none" w="med" len="med"/>
                <a:tailEnd type="none" w="med" len="med"/>
              </a:ln>
              <a:effectLst>
                <a:outerShdw dist="35921" dir="2699999" algn="ctr" rotWithShape="0">
                  <a:schemeClr val="bg2"/>
                </a:outerShdw>
              </a:effectLst>
            </p:spPr>
            <p:txBody>
              <a:bodyPr/>
              <a:lstStyle/>
              <a:p>
                <a:endParaRPr lang="zh-CN" altLang="en-US"/>
              </a:p>
            </p:txBody>
          </p:sp>
          <p:sp>
            <p:nvSpPr>
              <p:cNvPr id="44052" name="矩形 44051"/>
              <p:cNvSpPr/>
              <p:nvPr/>
            </p:nvSpPr>
            <p:spPr>
              <a:xfrm rot="3309914">
                <a:off x="3005" y="2059"/>
                <a:ext cx="888" cy="222"/>
              </a:xfrm>
              <a:prstGeom prst="rect">
                <a:avLst/>
              </a:prstGeom>
              <a:grpFill/>
            </p:spPr>
            <p:txBody>
              <a:bodyPr wrap="none" fromWordArt="1">
                <a:prstTxWarp prst="textArchUp">
                  <a:avLst>
                    <a:gd name="adj" fmla="val 10800000"/>
                  </a:avLst>
                </a:prstTxWarp>
                <a:normAutofit fontScale="52500" lnSpcReduction="20000"/>
              </a:bodyPr>
              <a:lstStyle/>
              <a:p>
                <a:pPr algn="ctr"/>
                <a:r>
                  <a:rPr lang="zh-CN" altLang="en-US" sz="2800">
                    <a:ln w="9525" cap="flat" cmpd="sng">
                      <a:solidFill>
                        <a:srgbClr val="FFFFFF"/>
                      </a:solidFill>
                      <a:prstDash val="solid"/>
                      <a:headEnd type="none" w="med" len="med"/>
                      <a:tailEnd type="none" w="med" len="med"/>
                    </a:ln>
                    <a:solidFill>
                      <a:srgbClr val="FFFFFF"/>
                    </a:solidFill>
                    <a:latin typeface="微软雅黑" panose="020B0503020204020204" pitchFamily="34" charset="-122"/>
                    <a:ea typeface="微软雅黑" panose="020B0503020204020204" pitchFamily="34" charset="-122"/>
                  </a:rPr>
                  <a:t>自我认知</a:t>
                </a:r>
                <a:endParaRPr lang="zh-CN" altLang="en-US" sz="2800">
                  <a:ln w="9525" cap="flat" cmpd="sng">
                    <a:solidFill>
                      <a:srgbClr val="FFFFFF"/>
                    </a:solidFill>
                    <a:prstDash val="solid"/>
                    <a:headEnd type="none" w="med" len="med"/>
                    <a:tailEnd type="none" w="med" len="med"/>
                  </a:ln>
                  <a:solidFill>
                    <a:srgbClr val="FFFFFF"/>
                  </a:solidFill>
                  <a:latin typeface="微软雅黑" panose="020B0503020204020204" pitchFamily="34" charset="-122"/>
                  <a:ea typeface="微软雅黑" panose="020B0503020204020204" pitchFamily="34" charset="-122"/>
                </a:endParaRPr>
              </a:p>
            </p:txBody>
          </p:sp>
        </p:grpSp>
        <p:grpSp>
          <p:nvGrpSpPr>
            <p:cNvPr id="44056" name="组合 44055"/>
            <p:cNvGrpSpPr/>
            <p:nvPr/>
          </p:nvGrpSpPr>
          <p:grpSpPr>
            <a:xfrm>
              <a:off x="6466" y="5148"/>
              <a:ext cx="2750" cy="3087"/>
              <a:chOff x="1682" y="2259"/>
              <a:chExt cx="1100" cy="1235"/>
            </a:xfrm>
            <a:grpFill/>
          </p:grpSpPr>
          <p:sp>
            <p:nvSpPr>
              <p:cNvPr id="30" name="任意多边形 29"/>
              <p:cNvSpPr/>
              <p:nvPr/>
            </p:nvSpPr>
            <p:spPr>
              <a:xfrm>
                <a:off x="1682" y="2259"/>
                <a:ext cx="1100" cy="1235"/>
              </a:xfrm>
              <a:custGeom>
                <a:avLst/>
                <a:gdLst/>
                <a:ahLst/>
                <a:cxnLst/>
                <a:rect l="0" t="0" r="0" b="0"/>
                <a:pathLst>
                  <a:path w="930" h="1075">
                    <a:moveTo>
                      <a:pt x="929" y="645"/>
                    </a:moveTo>
                    <a:lnTo>
                      <a:pt x="887" y="634"/>
                    </a:lnTo>
                    <a:lnTo>
                      <a:pt x="847" y="620"/>
                    </a:lnTo>
                    <a:lnTo>
                      <a:pt x="807" y="603"/>
                    </a:lnTo>
                    <a:lnTo>
                      <a:pt x="771" y="582"/>
                    </a:lnTo>
                    <a:lnTo>
                      <a:pt x="735" y="557"/>
                    </a:lnTo>
                    <a:lnTo>
                      <a:pt x="703" y="529"/>
                    </a:lnTo>
                    <a:lnTo>
                      <a:pt x="673" y="497"/>
                    </a:lnTo>
                    <a:lnTo>
                      <a:pt x="648" y="465"/>
                    </a:lnTo>
                    <a:lnTo>
                      <a:pt x="624" y="428"/>
                    </a:lnTo>
                    <a:lnTo>
                      <a:pt x="607" y="398"/>
                    </a:lnTo>
                    <a:lnTo>
                      <a:pt x="594" y="366"/>
                    </a:lnTo>
                    <a:lnTo>
                      <a:pt x="583" y="332"/>
                    </a:lnTo>
                    <a:lnTo>
                      <a:pt x="577" y="298"/>
                    </a:lnTo>
                    <a:lnTo>
                      <a:pt x="575" y="264"/>
                    </a:lnTo>
                    <a:lnTo>
                      <a:pt x="576" y="229"/>
                    </a:lnTo>
                    <a:lnTo>
                      <a:pt x="748" y="229"/>
                    </a:lnTo>
                    <a:lnTo>
                      <a:pt x="360" y="0"/>
                    </a:lnTo>
                    <a:lnTo>
                      <a:pt x="0" y="236"/>
                    </a:lnTo>
                    <a:lnTo>
                      <a:pt x="136" y="237"/>
                    </a:lnTo>
                    <a:lnTo>
                      <a:pt x="141" y="299"/>
                    </a:lnTo>
                    <a:lnTo>
                      <a:pt x="150" y="362"/>
                    </a:lnTo>
                    <a:lnTo>
                      <a:pt x="165" y="422"/>
                    </a:lnTo>
                    <a:lnTo>
                      <a:pt x="182" y="483"/>
                    </a:lnTo>
                    <a:lnTo>
                      <a:pt x="204" y="541"/>
                    </a:lnTo>
                    <a:lnTo>
                      <a:pt x="231" y="598"/>
                    </a:lnTo>
                    <a:lnTo>
                      <a:pt x="262" y="653"/>
                    </a:lnTo>
                    <a:lnTo>
                      <a:pt x="296" y="704"/>
                    </a:lnTo>
                    <a:lnTo>
                      <a:pt x="333" y="752"/>
                    </a:lnTo>
                    <a:lnTo>
                      <a:pt x="374" y="797"/>
                    </a:lnTo>
                    <a:lnTo>
                      <a:pt x="419" y="841"/>
                    </a:lnTo>
                    <a:lnTo>
                      <a:pt x="465" y="880"/>
                    </a:lnTo>
                    <a:lnTo>
                      <a:pt x="514" y="917"/>
                    </a:lnTo>
                    <a:lnTo>
                      <a:pt x="566" y="951"/>
                    </a:lnTo>
                    <a:lnTo>
                      <a:pt x="620" y="980"/>
                    </a:lnTo>
                    <a:lnTo>
                      <a:pt x="675" y="1007"/>
                    </a:lnTo>
                    <a:lnTo>
                      <a:pt x="732" y="1029"/>
                    </a:lnTo>
                    <a:lnTo>
                      <a:pt x="790" y="1048"/>
                    </a:lnTo>
                    <a:lnTo>
                      <a:pt x="849" y="1062"/>
                    </a:lnTo>
                    <a:lnTo>
                      <a:pt x="910" y="1074"/>
                    </a:lnTo>
                    <a:lnTo>
                      <a:pt x="772" y="845"/>
                    </a:lnTo>
                    <a:lnTo>
                      <a:pt x="929" y="645"/>
                    </a:lnTo>
                  </a:path>
                </a:pathLst>
              </a:custGeom>
              <a:grpFill/>
              <a:ln w="12700" cap="rnd" cmpd="sng">
                <a:solidFill>
                  <a:schemeClr val="tx1">
                    <a:alpha val="100000"/>
                  </a:schemeClr>
                </a:solidFill>
                <a:prstDash val="solid"/>
                <a:headEnd type="none" w="med" len="med"/>
                <a:tailEnd type="none" w="med" len="med"/>
              </a:ln>
              <a:effectLst>
                <a:outerShdw dist="35921" dir="2699999" algn="ctr" rotWithShape="0">
                  <a:schemeClr val="bg2"/>
                </a:outerShdw>
              </a:effectLst>
            </p:spPr>
            <p:txBody>
              <a:bodyPr/>
              <a:lstStyle/>
              <a:p>
                <a:endParaRPr lang="zh-CN" altLang="en-US"/>
              </a:p>
            </p:txBody>
          </p:sp>
          <p:sp>
            <p:nvSpPr>
              <p:cNvPr id="44058" name="矩形 44057"/>
              <p:cNvSpPr/>
              <p:nvPr/>
            </p:nvSpPr>
            <p:spPr>
              <a:xfrm rot="3461164">
                <a:off x="1871" y="2680"/>
                <a:ext cx="888" cy="222"/>
              </a:xfrm>
              <a:prstGeom prst="rect">
                <a:avLst/>
              </a:prstGeom>
              <a:grpFill/>
            </p:spPr>
            <p:txBody>
              <a:bodyPr wrap="none" fromWordArt="1">
                <a:prstTxWarp prst="textArchDown">
                  <a:avLst>
                    <a:gd name="adj" fmla="val 0"/>
                  </a:avLst>
                </a:prstTxWarp>
                <a:normAutofit fontScale="55000" lnSpcReduction="20000"/>
              </a:bodyPr>
              <a:lstStyle/>
              <a:p>
                <a:pPr algn="ctr"/>
                <a:r>
                  <a:rPr lang="zh-CN" altLang="en-US" sz="2800" normalizeH="1">
                    <a:ln w="9525" cap="flat" cmpd="sng">
                      <a:solidFill>
                        <a:srgbClr val="FFFFFF"/>
                      </a:solidFill>
                      <a:prstDash val="solid"/>
                      <a:headEnd type="none" w="med" len="med"/>
                      <a:tailEnd type="none" w="med" len="med"/>
                    </a:ln>
                    <a:solidFill>
                      <a:srgbClr val="FFFFFF"/>
                    </a:solidFill>
                    <a:latin typeface="微软雅黑" panose="020B0503020204020204" pitchFamily="34" charset="-122"/>
                    <a:ea typeface="微软雅黑" panose="020B0503020204020204" pitchFamily="34" charset="-122"/>
                  </a:rPr>
                  <a:t>决策行动</a:t>
                </a:r>
                <a:endParaRPr lang="zh-CN" altLang="en-US" sz="2800" normalizeH="1">
                  <a:ln w="9525" cap="flat" cmpd="sng">
                    <a:solidFill>
                      <a:srgbClr val="FFFFFF"/>
                    </a:solidFill>
                    <a:prstDash val="solid"/>
                    <a:headEnd type="none" w="med" len="med"/>
                    <a:tailEnd type="none" w="med" len="med"/>
                  </a:ln>
                  <a:solidFill>
                    <a:srgbClr val="FFFFFF"/>
                  </a:solidFill>
                  <a:latin typeface="微软雅黑" panose="020B0503020204020204" pitchFamily="34" charset="-122"/>
                  <a:ea typeface="微软雅黑" panose="020B0503020204020204" pitchFamily="34" charset="-122"/>
                </a:endParaRPr>
              </a:p>
            </p:txBody>
          </p:sp>
        </p:grpSp>
        <p:grpSp>
          <p:nvGrpSpPr>
            <p:cNvPr id="44053" name="组合 44052"/>
            <p:cNvGrpSpPr/>
            <p:nvPr/>
          </p:nvGrpSpPr>
          <p:grpSpPr>
            <a:xfrm>
              <a:off x="8916" y="6093"/>
              <a:ext cx="3055" cy="2597"/>
              <a:chOff x="2662" y="2637"/>
              <a:chExt cx="1222" cy="1039"/>
            </a:xfrm>
            <a:grpFill/>
          </p:grpSpPr>
          <p:sp>
            <p:nvSpPr>
              <p:cNvPr id="44054" name="任意多边形 44053"/>
              <p:cNvSpPr/>
              <p:nvPr/>
            </p:nvSpPr>
            <p:spPr>
              <a:xfrm>
                <a:off x="2662" y="2637"/>
                <a:ext cx="1222" cy="1039"/>
              </a:xfrm>
              <a:custGeom>
                <a:avLst/>
                <a:gdLst/>
                <a:ahLst/>
                <a:cxnLst/>
                <a:rect l="0" t="0" r="0" b="0"/>
                <a:pathLst>
                  <a:path w="1033" h="904">
                    <a:moveTo>
                      <a:pt x="585" y="1"/>
                    </a:moveTo>
                    <a:lnTo>
                      <a:pt x="573" y="41"/>
                    </a:lnTo>
                    <a:lnTo>
                      <a:pt x="556" y="78"/>
                    </a:lnTo>
                    <a:lnTo>
                      <a:pt x="537" y="116"/>
                    </a:lnTo>
                    <a:lnTo>
                      <a:pt x="514" y="150"/>
                    </a:lnTo>
                    <a:lnTo>
                      <a:pt x="488" y="182"/>
                    </a:lnTo>
                    <a:lnTo>
                      <a:pt x="459" y="212"/>
                    </a:lnTo>
                    <a:lnTo>
                      <a:pt x="427" y="239"/>
                    </a:lnTo>
                    <a:lnTo>
                      <a:pt x="393" y="262"/>
                    </a:lnTo>
                    <a:lnTo>
                      <a:pt x="356" y="283"/>
                    </a:lnTo>
                    <a:lnTo>
                      <a:pt x="317" y="301"/>
                    </a:lnTo>
                    <a:lnTo>
                      <a:pt x="277" y="314"/>
                    </a:lnTo>
                    <a:lnTo>
                      <a:pt x="236" y="323"/>
                    </a:lnTo>
                    <a:lnTo>
                      <a:pt x="235" y="187"/>
                    </a:lnTo>
                    <a:lnTo>
                      <a:pt x="159" y="298"/>
                    </a:lnTo>
                    <a:lnTo>
                      <a:pt x="80" y="409"/>
                    </a:lnTo>
                    <a:lnTo>
                      <a:pt x="0" y="517"/>
                    </a:lnTo>
                    <a:lnTo>
                      <a:pt x="236" y="903"/>
                    </a:lnTo>
                    <a:lnTo>
                      <a:pt x="236" y="766"/>
                    </a:lnTo>
                    <a:lnTo>
                      <a:pt x="295" y="759"/>
                    </a:lnTo>
                    <a:lnTo>
                      <a:pt x="353" y="747"/>
                    </a:lnTo>
                    <a:lnTo>
                      <a:pt x="411" y="733"/>
                    </a:lnTo>
                    <a:lnTo>
                      <a:pt x="467" y="713"/>
                    </a:lnTo>
                    <a:lnTo>
                      <a:pt x="522" y="691"/>
                    </a:lnTo>
                    <a:lnTo>
                      <a:pt x="575" y="665"/>
                    </a:lnTo>
                    <a:lnTo>
                      <a:pt x="626" y="635"/>
                    </a:lnTo>
                    <a:lnTo>
                      <a:pt x="676" y="601"/>
                    </a:lnTo>
                    <a:lnTo>
                      <a:pt x="724" y="564"/>
                    </a:lnTo>
                    <a:lnTo>
                      <a:pt x="768" y="525"/>
                    </a:lnTo>
                    <a:lnTo>
                      <a:pt x="811" y="481"/>
                    </a:lnTo>
                    <a:lnTo>
                      <a:pt x="849" y="435"/>
                    </a:lnTo>
                    <a:lnTo>
                      <a:pt x="884" y="387"/>
                    </a:lnTo>
                    <a:lnTo>
                      <a:pt x="916" y="337"/>
                    </a:lnTo>
                    <a:lnTo>
                      <a:pt x="945" y="284"/>
                    </a:lnTo>
                    <a:lnTo>
                      <a:pt x="970" y="231"/>
                    </a:lnTo>
                    <a:lnTo>
                      <a:pt x="991" y="174"/>
                    </a:lnTo>
                    <a:lnTo>
                      <a:pt x="1009" y="117"/>
                    </a:lnTo>
                    <a:lnTo>
                      <a:pt x="1023" y="58"/>
                    </a:lnTo>
                    <a:lnTo>
                      <a:pt x="1032" y="0"/>
                    </a:lnTo>
                    <a:lnTo>
                      <a:pt x="812" y="132"/>
                    </a:lnTo>
                    <a:lnTo>
                      <a:pt x="585" y="1"/>
                    </a:lnTo>
                  </a:path>
                </a:pathLst>
              </a:custGeom>
              <a:grpFill/>
              <a:ln w="12700" cap="rnd" cmpd="sng">
                <a:solidFill>
                  <a:schemeClr val="tx1">
                    <a:alpha val="100000"/>
                  </a:schemeClr>
                </a:solidFill>
                <a:prstDash val="solid"/>
                <a:headEnd type="none" w="med" len="med"/>
                <a:tailEnd type="none" w="med" len="med"/>
              </a:ln>
              <a:effectLst>
                <a:outerShdw dist="35921" dir="2699999" algn="ctr" rotWithShape="0">
                  <a:schemeClr val="bg2"/>
                </a:outerShdw>
              </a:effectLst>
            </p:spPr>
            <p:txBody>
              <a:bodyPr/>
              <a:lstStyle/>
              <a:p>
                <a:endParaRPr lang="zh-CN" altLang="en-US"/>
              </a:p>
            </p:txBody>
          </p:sp>
          <p:sp>
            <p:nvSpPr>
              <p:cNvPr id="44055" name="矩形 44054"/>
              <p:cNvSpPr/>
              <p:nvPr/>
            </p:nvSpPr>
            <p:spPr>
              <a:xfrm rot="-2380087">
                <a:off x="2744" y="2971"/>
                <a:ext cx="888" cy="222"/>
              </a:xfrm>
              <a:prstGeom prst="rect">
                <a:avLst/>
              </a:prstGeom>
              <a:grpFill/>
            </p:spPr>
            <p:txBody>
              <a:bodyPr wrap="none" fromWordArt="1">
                <a:prstTxWarp prst="textArchDown">
                  <a:avLst>
                    <a:gd name="adj" fmla="val 0"/>
                  </a:avLst>
                </a:prstTxWarp>
                <a:normAutofit fontScale="55000" lnSpcReduction="20000"/>
              </a:bodyPr>
              <a:lstStyle/>
              <a:p>
                <a:pPr algn="ctr"/>
                <a:r>
                  <a:rPr lang="zh-CN" altLang="en-US" sz="2800" normalizeH="1">
                    <a:ln w="9525" cap="flat" cmpd="sng">
                      <a:solidFill>
                        <a:srgbClr val="FFFFFF"/>
                      </a:solidFill>
                      <a:prstDash val="solid"/>
                      <a:headEnd type="none" w="med" len="med"/>
                      <a:tailEnd type="none" w="med" len="med"/>
                    </a:ln>
                    <a:solidFill>
                      <a:srgbClr val="FFFFFF"/>
                    </a:solidFill>
                    <a:latin typeface="微软雅黑" panose="020B0503020204020204" pitchFamily="34" charset="-122"/>
                    <a:ea typeface="微软雅黑" panose="020B0503020204020204" pitchFamily="34" charset="-122"/>
                  </a:rPr>
                  <a:t>环境认知</a:t>
                </a:r>
                <a:endParaRPr lang="zh-CN" altLang="en-US" sz="2800" normalizeH="1">
                  <a:ln w="9525" cap="flat" cmpd="sng">
                    <a:solidFill>
                      <a:srgbClr val="FFFFFF"/>
                    </a:solidFill>
                    <a:prstDash val="solid"/>
                    <a:headEnd type="none" w="med" len="med"/>
                    <a:tailEnd type="none" w="med" len="med"/>
                  </a:ln>
                  <a:solidFill>
                    <a:srgbClr val="FFFFFF"/>
                  </a:solidFill>
                  <a:latin typeface="微软雅黑" panose="020B0503020204020204" pitchFamily="34" charset="-122"/>
                  <a:ea typeface="微软雅黑" panose="020B0503020204020204" pitchFamily="34" charset="-122"/>
                </a:endParaRPr>
              </a:p>
            </p:txBody>
          </p:sp>
        </p:grpSp>
      </p:grpSp>
      <p:sp>
        <p:nvSpPr>
          <p:cNvPr id="40" name="矩形 39"/>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41" name="直接连接符 40"/>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7"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50" name="Slide Number Placeholder 5"/>
          <p:cNvSpPr>
            <a:spLocks noGrp="1"/>
          </p:cNvSpPr>
          <p:nvPr>
            <p:ph type="sldNum" sz="quarter" idx="12"/>
          </p:nvPr>
        </p:nvSpPr>
        <p:spPr>
          <a:xfrm>
            <a:off x="9401035" y="6334298"/>
            <a:ext cx="2742843" cy="365125"/>
          </a:xfrm>
        </p:spPr>
        <p:txBody>
          <a:bodyPr/>
          <a:lstStyle>
            <a:lvl1pPr>
              <a:defRPr sz="2400">
                <a:solidFill>
                  <a:schemeClr val="bg1"/>
                </a:solidFill>
              </a:defRPr>
            </a:lvl1pPr>
          </a:lstStyle>
          <a:p>
            <a:fld id="{4EDFC277-0F5F-4CFE-A345-BA92287D4929}" type="slidenum">
              <a:rPr lang="zh-CN" altLang="en-US" smtClean="0"/>
            </a:fld>
            <a:endParaRPr lang="zh-CN" altLang="en-US" dirty="0"/>
          </a:p>
        </p:txBody>
      </p:sp>
      <p:sp>
        <p:nvSpPr>
          <p:cNvPr id="3" name="Freeform 31"/>
          <p:cNvSpPr/>
          <p:nvPr/>
        </p:nvSpPr>
        <p:spPr>
          <a:xfrm>
            <a:off x="6454454" y="1949773"/>
            <a:ext cx="149224" cy="149224"/>
          </a:xfrm>
          <a:custGeom>
            <a:avLst/>
            <a:gdLst>
              <a:gd name="connsiteX0" fmla="*/ 0 w 1068585"/>
              <a:gd name="connsiteY0" fmla="*/ 534293 h 1068585"/>
              <a:gd name="connsiteX1" fmla="*/ 156491 w 1068585"/>
              <a:gd name="connsiteY1" fmla="*/ 156491 h 1068585"/>
              <a:gd name="connsiteX2" fmla="*/ 534294 w 1068585"/>
              <a:gd name="connsiteY2" fmla="*/ 1 h 1068585"/>
              <a:gd name="connsiteX3" fmla="*/ 912096 w 1068585"/>
              <a:gd name="connsiteY3" fmla="*/ 156492 h 1068585"/>
              <a:gd name="connsiteX4" fmla="*/ 1068586 w 1068585"/>
              <a:gd name="connsiteY4" fmla="*/ 534295 h 1068585"/>
              <a:gd name="connsiteX5" fmla="*/ 912095 w 1068585"/>
              <a:gd name="connsiteY5" fmla="*/ 912097 h 1068585"/>
              <a:gd name="connsiteX6" fmla="*/ 534293 w 1068585"/>
              <a:gd name="connsiteY6" fmla="*/ 1068588 h 1068585"/>
              <a:gd name="connsiteX7" fmla="*/ 156491 w 1068585"/>
              <a:gd name="connsiteY7" fmla="*/ 912097 h 1068585"/>
              <a:gd name="connsiteX8" fmla="*/ 1 w 1068585"/>
              <a:gd name="connsiteY8" fmla="*/ 534295 h 1068585"/>
              <a:gd name="connsiteX9" fmla="*/ 0 w 1068585"/>
              <a:gd name="connsiteY9" fmla="*/ 534293 h 106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8585" h="1068585">
                <a:moveTo>
                  <a:pt x="0" y="534293"/>
                </a:moveTo>
                <a:cubicBezTo>
                  <a:pt x="0" y="392590"/>
                  <a:pt x="56292" y="256690"/>
                  <a:pt x="156491" y="156491"/>
                </a:cubicBezTo>
                <a:cubicBezTo>
                  <a:pt x="256691" y="56292"/>
                  <a:pt x="392590" y="1"/>
                  <a:pt x="534294" y="1"/>
                </a:cubicBezTo>
                <a:cubicBezTo>
                  <a:pt x="675997" y="1"/>
                  <a:pt x="811897" y="56293"/>
                  <a:pt x="912096" y="156492"/>
                </a:cubicBezTo>
                <a:cubicBezTo>
                  <a:pt x="1012295" y="256692"/>
                  <a:pt x="1068586" y="392591"/>
                  <a:pt x="1068586" y="534295"/>
                </a:cubicBezTo>
                <a:cubicBezTo>
                  <a:pt x="1068586" y="675998"/>
                  <a:pt x="1012295" y="811898"/>
                  <a:pt x="912095" y="912097"/>
                </a:cubicBezTo>
                <a:cubicBezTo>
                  <a:pt x="811896" y="1012296"/>
                  <a:pt x="675996" y="1068588"/>
                  <a:pt x="534293" y="1068588"/>
                </a:cubicBezTo>
                <a:cubicBezTo>
                  <a:pt x="392590" y="1068588"/>
                  <a:pt x="256690" y="1012296"/>
                  <a:pt x="156491" y="912097"/>
                </a:cubicBezTo>
                <a:cubicBezTo>
                  <a:pt x="56292" y="811898"/>
                  <a:pt x="0" y="675998"/>
                  <a:pt x="1" y="534295"/>
                </a:cubicBezTo>
                <a:cubicBezTo>
                  <a:pt x="1" y="534294"/>
                  <a:pt x="0" y="534294"/>
                  <a:pt x="0" y="534293"/>
                </a:cubicBezTo>
                <a:close/>
              </a:path>
            </a:pathLst>
          </a:cu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431" tIns="184431" rIns="184431" bIns="184431" numCol="1" spcCol="1270" anchor="ctr" anchorCtr="0">
            <a:noAutofit/>
          </a:bodyPr>
          <a:lstStyle/>
          <a:p>
            <a:pPr lvl="0" algn="ctr" defTabSz="977900">
              <a:lnSpc>
                <a:spcPct val="90000"/>
              </a:lnSpc>
              <a:spcBef>
                <a:spcPct val="0"/>
              </a:spcBef>
              <a:spcAft>
                <a:spcPct val="35000"/>
              </a:spcAft>
            </a:pPr>
            <a:endParaRPr lang="en-US" sz="2200" kern="1200">
              <a:solidFill>
                <a:schemeClr val="tx1">
                  <a:lumMod val="50000"/>
                  <a:lumOff val="50000"/>
                </a:schemeClr>
              </a:solidFill>
            </a:endParaRPr>
          </a:p>
        </p:txBody>
      </p:sp>
      <p:sp>
        <p:nvSpPr>
          <p:cNvPr id="4" name="Rectangle 47"/>
          <p:cNvSpPr/>
          <p:nvPr/>
        </p:nvSpPr>
        <p:spPr>
          <a:xfrm>
            <a:off x="6741851" y="1674791"/>
            <a:ext cx="4385816" cy="1034129"/>
          </a:xfrm>
          <a:prstGeom prst="rect">
            <a:avLst/>
          </a:prstGeom>
        </p:spPr>
        <p:txBody>
          <a:bodyPr wrap="none" lIns="0" tIns="0" rIns="0" bIns="0">
            <a:spAutoFit/>
          </a:bodyPr>
          <a:lstStyle/>
          <a:p>
            <a:pPr algn="l">
              <a:lnSpc>
                <a:spcPct val="120000"/>
              </a:lnSpc>
            </a:pPr>
            <a:r>
              <a:rPr lang="zh-CN" altLang="zh-CN" sz="2000" dirty="0">
                <a:solidFill>
                  <a:schemeClr val="tx1">
                    <a:lumMod val="50000"/>
                    <a:lumOff val="50000"/>
                  </a:schemeClr>
                </a:solidFill>
                <a:latin typeface="微软雅黑" panose="020B0503020204020204" pitchFamily="34" charset="-122"/>
                <a:ea typeface="微软雅黑" panose="020B0503020204020204" pitchFamily="34" charset="-122"/>
              </a:rPr>
              <a:t>理念把握</a:t>
            </a:r>
            <a:endParaRPr lang="zh-CN" altLang="zh-CN" sz="2000" dirty="0">
              <a:solidFill>
                <a:schemeClr val="tx1">
                  <a:lumMod val="50000"/>
                  <a:lumOff val="50000"/>
                </a:schemeClr>
              </a:solidFill>
              <a:latin typeface="微软雅黑" panose="020B0503020204020204" pitchFamily="34" charset="-122"/>
              <a:ea typeface="微软雅黑" panose="020B0503020204020204" pitchFamily="34" charset="-122"/>
            </a:endParaRPr>
          </a:p>
          <a:p>
            <a:pPr algn="l">
              <a:lnSpc>
                <a:spcPct val="120000"/>
              </a:lnSpc>
            </a:pPr>
            <a:r>
              <a:rPr lang="zh-CN" altLang="zh-CN" dirty="0">
                <a:solidFill>
                  <a:schemeClr val="tx1">
                    <a:lumMod val="50000"/>
                    <a:lumOff val="50000"/>
                  </a:schemeClr>
                </a:solidFill>
                <a:latin typeface="微软雅黑" panose="020B0503020204020204" pitchFamily="34" charset="-122"/>
                <a:ea typeface="微软雅黑" panose="020B0503020204020204" pitchFamily="34" charset="-122"/>
              </a:rPr>
              <a:t>通过规划找到适合自己的工作</a:t>
            </a:r>
            <a:endParaRPr lang="zh-CN"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algn="l">
              <a:lnSpc>
                <a:spcPct val="120000"/>
              </a:lnSpc>
            </a:pPr>
            <a:r>
              <a:rPr lang="zh-CN" altLang="zh-CN" dirty="0">
                <a:solidFill>
                  <a:schemeClr val="tx1">
                    <a:lumMod val="50000"/>
                    <a:lumOff val="50000"/>
                  </a:schemeClr>
                </a:solidFill>
                <a:latin typeface="微软雅黑" panose="020B0503020204020204" pitchFamily="34" charset="-122"/>
                <a:ea typeface="微软雅黑" panose="020B0503020204020204" pitchFamily="34" charset="-122"/>
              </a:rPr>
              <a:t>提升个人实力，增强发展的目的性与计划性</a:t>
            </a:r>
            <a:endParaRPr lang="zh-CN" altLang="zh-CN"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标题 19457"/>
          <p:cNvSpPr>
            <a:spLocks noGrp="1" noChangeArrowheads="1"/>
          </p:cNvSpPr>
          <p:nvPr>
            <p:ph type="title"/>
          </p:nvPr>
        </p:nvSpPr>
        <p:spPr>
          <a:xfrm>
            <a:off x="609505" y="456883"/>
            <a:ext cx="10971086" cy="1143000"/>
          </a:xfrm>
        </p:spPr>
        <p:txBody>
          <a:bodyPr vert="horz" lIns="91440" tIns="45720" rIns="91440" bIns="45720" rtlCol="0" anchor="ctr">
            <a:normAutofit/>
          </a:bodyPr>
          <a:lstStyle/>
          <a:p>
            <a:pPr algn="ctr" defTabSz="457200" eaLnBrk="0" fontAlgn="base" hangingPunct="0">
              <a:spcAft>
                <a:spcPct val="0"/>
              </a:spcAft>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cs typeface="+mn-cs"/>
              </a:rPr>
              <a:t>提升就业创业能力，线下课程学习</a:t>
            </a:r>
            <a:endParaRPr lang="zh-CN" altLang="en-US" sz="3600" b="1" dirty="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40965" name="文本框 1"/>
          <p:cNvSpPr txBox="1"/>
          <p:nvPr/>
        </p:nvSpPr>
        <p:spPr>
          <a:xfrm>
            <a:off x="5735166" y="4123573"/>
            <a:ext cx="4680520" cy="2030095"/>
          </a:xfrm>
          <a:prstGeom prst="rect">
            <a:avLst/>
          </a:prstGeom>
          <a:noFill/>
          <a:ln w="9525">
            <a:noFill/>
          </a:ln>
        </p:spPr>
        <p:txBody>
          <a:bodyPr wrap="square">
            <a:spAutoFit/>
          </a:bodyPr>
          <a:lstStyle/>
          <a:p>
            <a:pPr marL="285750" indent="-285750" eaLnBrk="1" hangingPunct="1">
              <a:lnSpc>
                <a:spcPct val="150000"/>
              </a:lnSpc>
              <a:buFont typeface="Arial" panose="020B0604020202020204" pitchFamily="34" charset="0"/>
              <a:buChar char="•"/>
            </a:pPr>
            <a:r>
              <a:rPr lang="zh-CN" altLang="en-US" sz="1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研究生院网上选课，学时：</a:t>
            </a:r>
            <a:r>
              <a:rPr lang="en-US" altLang="zh-CN" sz="1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36</a:t>
            </a:r>
            <a:r>
              <a:rPr lang="zh-CN" altLang="en-US" sz="1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，学分</a:t>
            </a:r>
            <a:r>
              <a:rPr lang="en-US" altLang="zh-CN" sz="1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sz="1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eaLnBrk="1" hangingPunct="1">
              <a:lnSpc>
                <a:spcPct val="150000"/>
              </a:lnSpc>
              <a:buFont typeface="Arial" panose="020B0604020202020204" pitchFamily="34" charset="0"/>
              <a:buChar char="•"/>
            </a:pPr>
            <a:r>
              <a:rPr lang="zh-CN" altLang="en-US" sz="1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教学方法：教师讲授与点评、团队项目、案例分析、现场演练、小组讨论、分享交流</a:t>
            </a:r>
            <a:endParaRPr lang="en-US" altLang="zh-CN" sz="1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eaLnBrk="1" hangingPunct="1">
              <a:lnSpc>
                <a:spcPct val="150000"/>
              </a:lnSpc>
              <a:buFont typeface="Arial" panose="020B0604020202020204" pitchFamily="34" charset="0"/>
              <a:buChar char="•"/>
            </a:pPr>
            <a:r>
              <a:rPr lang="zh-CN" altLang="en-US" sz="1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任课老师：由</a:t>
            </a:r>
            <a:r>
              <a:rPr lang="en-US" altLang="zh-CN" sz="1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1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位分别在职业规划、就业指导、职场礼仪、心理咨询方面工作多年的校内资深教师联合知名企业</a:t>
            </a:r>
            <a:r>
              <a:rPr lang="en-US" altLang="zh-CN" sz="1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HR</a:t>
            </a:r>
            <a:r>
              <a:rPr lang="zh-CN" altLang="en-US" sz="1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和校友共同组成教学团队。</a:t>
            </a:r>
            <a:endParaRPr lang="zh-CN" altLang="en-US" sz="1400"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5735166" y="1517236"/>
            <a:ext cx="4916488" cy="2353310"/>
          </a:xfrm>
          <a:prstGeom prst="rect">
            <a:avLst/>
          </a:prstGeom>
          <a:solidFill>
            <a:schemeClr val="tx2">
              <a:lumMod val="20000"/>
              <a:lumOff val="80000"/>
            </a:schemeClr>
          </a:solidFill>
        </p:spPr>
        <p:txBody>
          <a:bodyPr>
            <a:spAutoFit/>
          </a:bodyPr>
          <a:lstStyle/>
          <a:p>
            <a:pPr marL="285750" marR="0" indent="-285750" defTabSz="914400" eaLnBrk="1" hangingPunct="1">
              <a:lnSpc>
                <a:spcPct val="150000"/>
              </a:lnSpc>
              <a:buClrTx/>
              <a:buSzTx/>
              <a:buFont typeface="Arial" panose="020B0604020202020204" pitchFamily="34" charset="0"/>
              <a:buChar char="•"/>
              <a:defRPr/>
            </a:pPr>
            <a:r>
              <a:rPr kumimoji="0" lang="zh-CN" altLang="en-US"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rPr>
              <a:t>你是否明晰自己真正适合的工作？</a:t>
            </a:r>
            <a:endParaRPr kumimoji="0" lang="en-US" altLang="zh-CN"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Arial" panose="020B0604020202020204" pitchFamily="34" charset="0"/>
              <a:buChar char="•"/>
              <a:defRPr/>
            </a:pPr>
            <a:r>
              <a:rPr kumimoji="0" lang="zh-CN" altLang="en-US"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rPr>
              <a:t>你是否清楚自己在团队合作中的定位？</a:t>
            </a:r>
            <a:endParaRPr kumimoji="0" lang="en-US" altLang="zh-CN"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Arial" panose="020B0604020202020204" pitchFamily="34" charset="0"/>
              <a:buChar char="•"/>
              <a:defRPr/>
            </a:pPr>
            <a:r>
              <a:rPr kumimoji="0" lang="zh-CN" altLang="en-US"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rPr>
              <a:t>你能否有效发挥你的人际影响力？</a:t>
            </a:r>
            <a:endParaRPr kumimoji="0" lang="en-US" altLang="zh-CN"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Arial" panose="020B0604020202020204" pitchFamily="34" charset="0"/>
              <a:buChar char="•"/>
              <a:defRPr/>
            </a:pPr>
            <a:r>
              <a:rPr kumimoji="0" lang="zh-CN" altLang="en-US"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rPr>
              <a:t>你是否能够有效管控不良的情绪？</a:t>
            </a:r>
            <a:endParaRPr kumimoji="0" lang="en-US" altLang="zh-CN"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Arial" panose="020B0604020202020204" pitchFamily="34" charset="0"/>
              <a:buChar char="•"/>
              <a:defRPr/>
            </a:pPr>
            <a:r>
              <a:rPr kumimoji="0" lang="zh-CN" altLang="en-US"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rPr>
              <a:t>你是否懂得职场与社交的技巧和礼仪？</a:t>
            </a:r>
            <a:endParaRPr kumimoji="0" lang="en-US" altLang="zh-CN"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Arial" panose="020B0604020202020204" pitchFamily="34" charset="0"/>
              <a:buChar char="•"/>
              <a:defRPr/>
            </a:pPr>
            <a:r>
              <a:rPr kumimoji="0" lang="zh-CN" altLang="en-US"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rPr>
              <a:t>你已经拥有一份过硬的简历了吗？</a:t>
            </a:r>
            <a:endParaRPr kumimoji="0" lang="en-US" altLang="zh-CN"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endParaRPr>
          </a:p>
          <a:p>
            <a:pPr marL="285750" marR="0" indent="-285750" defTabSz="914400" eaLnBrk="1" hangingPunct="1">
              <a:lnSpc>
                <a:spcPct val="150000"/>
              </a:lnSpc>
              <a:buClrTx/>
              <a:buSzTx/>
              <a:buFont typeface="Arial" panose="020B0604020202020204" pitchFamily="34" charset="0"/>
              <a:buChar char="•"/>
              <a:defRPr/>
            </a:pPr>
            <a:r>
              <a:rPr kumimoji="0" lang="zh-CN" altLang="en-US"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rPr>
              <a:t>你知道如何再进一步提高自己的面试技能吗？</a:t>
            </a:r>
            <a:endParaRPr kumimoji="0" lang="zh-CN" altLang="en-US" sz="1400" kern="1200" cap="none" spc="0" normalizeH="0" baseline="0" noProof="0" dirty="0">
              <a:solidFill>
                <a:schemeClr val="tx1"/>
              </a:solidFill>
              <a:latin typeface="微软雅黑" panose="020B0503020204020204" pitchFamily="34" charset="-122"/>
              <a:ea typeface="微软雅黑" panose="020B0503020204020204" pitchFamily="34" charset="-122"/>
              <a:cs typeface="+mn-cs"/>
            </a:endParaRPr>
          </a:p>
        </p:txBody>
      </p:sp>
      <p:sp>
        <p:nvSpPr>
          <p:cNvPr id="49" name="六边形 48"/>
          <p:cNvSpPr/>
          <p:nvPr/>
        </p:nvSpPr>
        <p:spPr>
          <a:xfrm>
            <a:off x="936099" y="1517236"/>
            <a:ext cx="3770837" cy="1263692"/>
          </a:xfrm>
          <a:prstGeom prst="hexagon">
            <a:avLst>
              <a:gd name="adj" fmla="val 0"/>
              <a:gd name="vf" fmla="val 1154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50000"/>
              </a:lnSpc>
              <a:buFont typeface="Arial" panose="020B0604020202020204" pitchFamily="34" charset="0"/>
            </a:pPr>
            <a:r>
              <a:rPr lang="zh-CN" altLang="en-US" b="1" dirty="0">
                <a:solidFill>
                  <a:schemeClr val="bg1"/>
                </a:solidFill>
                <a:latin typeface="微软雅黑" panose="020B0503020204020204" pitchFamily="34" charset="-122"/>
                <a:ea typeface="微软雅黑" panose="020B0503020204020204" pitchFamily="34" charset="-122"/>
                <a:sym typeface="+mn-ea"/>
              </a:rPr>
              <a:t>公共素质课程：</a:t>
            </a:r>
            <a:endParaRPr lang="zh-CN" altLang="en-US" b="1" dirty="0">
              <a:solidFill>
                <a:schemeClr val="bg1"/>
              </a:solidFill>
              <a:latin typeface="微软雅黑" panose="020B0503020204020204" pitchFamily="34" charset="-122"/>
              <a:ea typeface="微软雅黑" panose="020B0503020204020204" pitchFamily="34" charset="-122"/>
            </a:endParaRPr>
          </a:p>
          <a:p>
            <a:pPr algn="ctr" eaLnBrk="1" hangingPunct="1">
              <a:lnSpc>
                <a:spcPct val="150000"/>
              </a:lnSpc>
              <a:buFont typeface="Arial" panose="020B0604020202020204" pitchFamily="34" charset="0"/>
            </a:pPr>
            <a:r>
              <a:rPr lang="zh-CN" altLang="en-US" b="1" dirty="0">
                <a:solidFill>
                  <a:schemeClr val="bg1"/>
                </a:solidFill>
                <a:latin typeface="微软雅黑" panose="020B0503020204020204" pitchFamily="34" charset="-122"/>
                <a:ea typeface="微软雅黑" panose="020B0503020204020204" pitchFamily="34" charset="-122"/>
                <a:sym typeface="+mn-ea"/>
              </a:rPr>
              <a:t>《生涯规划与职业发展》</a:t>
            </a:r>
            <a:endParaRPr lang="zh-CN" altLang="en-US" b="1" dirty="0">
              <a:solidFill>
                <a:schemeClr val="bg1"/>
              </a:solidFill>
              <a:latin typeface="微软雅黑" panose="020B0503020204020204" pitchFamily="34" charset="-122"/>
              <a:ea typeface="微软雅黑" panose="020B0503020204020204" pitchFamily="34" charset="-122"/>
            </a:endParaRPr>
          </a:p>
          <a:p>
            <a:pPr algn="ctr"/>
            <a:endParaRPr lang="zh-CN" altLang="en-US"/>
          </a:p>
        </p:txBody>
      </p:sp>
      <p:sp>
        <p:nvSpPr>
          <p:cNvPr id="2" name="矩形 1"/>
          <p:cNvSpPr/>
          <p:nvPr/>
        </p:nvSpPr>
        <p:spPr>
          <a:xfrm>
            <a:off x="936100" y="3068960"/>
            <a:ext cx="3770837" cy="3032106"/>
          </a:xfrm>
          <a:prstGeom prst="rect">
            <a:avLst/>
          </a:prstGeom>
          <a:blipFill dpi="0" rotWithShape="1">
            <a:blip r:embed="rId1">
              <a:extLst>
                <a:ext uri="{BEBA8EAE-BF5A-486C-A8C5-ECC9F3942E4B}">
                  <a14:imgProps xmlns:a14="http://schemas.microsoft.com/office/drawing/2010/main">
                    <a14:imgLayer r:embed="rId2">
                      <a14:imgEffect>
                        <a14:saturation sat="0"/>
                      </a14:imgEffect>
                    </a14:imgLayer>
                  </a14:imgProps>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26" tIns="45713" rIns="91426" bIns="45713" rtlCol="0" anchor="ctr"/>
          <a:lstStyle/>
          <a:p>
            <a:pPr algn="ctr"/>
            <a:endParaRPr kumimoji="1" lang="zh-CN" altLang="en-US" dirty="0">
              <a:solidFill>
                <a:prstClr val="white"/>
              </a:solidFill>
              <a:latin typeface="Calibri" panose="020F0502020204030204"/>
              <a:ea typeface="微软雅黑" panose="020B0503020204020204" pitchFamily="34" charset="-122"/>
            </a:endParaRPr>
          </a:p>
        </p:txBody>
      </p:sp>
      <p:sp>
        <p:nvSpPr>
          <p:cNvPr id="18" name="矩形 17"/>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9" name="直接连接符 18"/>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3"/>
          <p:cNvSpPr txBox="1"/>
          <p:nvPr/>
        </p:nvSpPr>
        <p:spPr>
          <a:xfrm>
            <a:off x="11746061" y="6309320"/>
            <a:ext cx="444352" cy="39878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23"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
        <p:nvSpPr>
          <p:cNvPr id="4" name="文本框 9"/>
          <p:cNvSpPr txBox="1"/>
          <p:nvPr/>
        </p:nvSpPr>
        <p:spPr>
          <a:xfrm>
            <a:off x="982345" y="188595"/>
            <a:ext cx="3745865"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决策与行动</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sym typeface="+mn-ea"/>
              </a:rPr>
              <a:t>：课程资源</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29719"/>
          <p:cNvPicPr>
            <a:picLocks noChangeAspect="1"/>
          </p:cNvPicPr>
          <p:nvPr/>
        </p:nvPicPr>
        <p:blipFill>
          <a:blip r:embed="rId1"/>
          <a:srcRect l="23915" t="18089" r="33145" b="11745"/>
          <a:stretch>
            <a:fillRect/>
          </a:stretch>
        </p:blipFill>
        <p:spPr>
          <a:xfrm>
            <a:off x="838622" y="2423061"/>
            <a:ext cx="4015631" cy="3644938"/>
          </a:xfrm>
          <a:prstGeom prst="rect">
            <a:avLst/>
          </a:prstGeom>
          <a:noFill/>
          <a:ln w="9525">
            <a:noFill/>
          </a:ln>
        </p:spPr>
      </p:pic>
      <p:sp>
        <p:nvSpPr>
          <p:cNvPr id="41987" name="矩形 29699"/>
          <p:cNvSpPr/>
          <p:nvPr/>
        </p:nvSpPr>
        <p:spPr>
          <a:xfrm>
            <a:off x="-25580339" y="-26344562"/>
            <a:ext cx="309880" cy="368300"/>
          </a:xfrm>
          <a:prstGeom prst="rect">
            <a:avLst/>
          </a:prstGeom>
          <a:noFill/>
          <a:ln w="9525">
            <a:noFill/>
          </a:ln>
        </p:spPr>
        <p:txBody>
          <a:bodyPr wrap="none" anchor="ctr">
            <a:spAutoFit/>
          </a:bodyPr>
          <a:lstStyle/>
          <a:p>
            <a:pPr eaLnBrk="1" hangingPunct="1">
              <a:buFont typeface="Arial" panose="020B0604020202020204" pitchFamily="34" charset="0"/>
            </a:pPr>
            <a:endParaRPr lang="zh-CN" altLang="en-US" dirty="0">
              <a:latin typeface="Arial" panose="020B0604020202020204" pitchFamily="34" charset="0"/>
            </a:endParaRPr>
          </a:p>
        </p:txBody>
      </p:sp>
      <p:sp>
        <p:nvSpPr>
          <p:cNvPr id="41988" name="矩形 29715"/>
          <p:cNvSpPr/>
          <p:nvPr/>
        </p:nvSpPr>
        <p:spPr>
          <a:xfrm>
            <a:off x="3437573" y="5075238"/>
            <a:ext cx="7038975" cy="952500"/>
          </a:xfrm>
          <a:prstGeom prst="rect">
            <a:avLst/>
          </a:prstGeom>
          <a:noFill/>
          <a:ln w="9525">
            <a:noFill/>
          </a:ln>
        </p:spPr>
        <p:txBody>
          <a:bodyPr anchor="ctr"/>
          <a:lstStyle/>
          <a:p>
            <a:pPr eaLnBrk="1" hangingPunct="1">
              <a:lnSpc>
                <a:spcPct val="90000"/>
              </a:lnSpc>
              <a:buFont typeface="Arial" panose="020B0604020202020204" pitchFamily="34" charset="0"/>
            </a:pPr>
            <a:endParaRPr lang="zh-CN" altLang="en-US" sz="2400" dirty="0">
              <a:solidFill>
                <a:schemeClr val="accent1"/>
              </a:solidFill>
              <a:latin typeface="微软雅黑" panose="020B0503020204020204" pitchFamily="34" charset="-122"/>
              <a:ea typeface="微软雅黑" panose="020B0503020204020204" pitchFamily="34" charset="-122"/>
            </a:endParaRPr>
          </a:p>
        </p:txBody>
      </p:sp>
      <p:sp>
        <p:nvSpPr>
          <p:cNvPr id="16390" name="圆角矩形标注 29716"/>
          <p:cNvSpPr>
            <a:spLocks noChangeArrowheads="1"/>
          </p:cNvSpPr>
          <p:nvPr/>
        </p:nvSpPr>
        <p:spPr bwMode="auto">
          <a:xfrm>
            <a:off x="7932944" y="5337258"/>
            <a:ext cx="4060825" cy="904875"/>
          </a:xfrm>
          <a:prstGeom prst="wedgeRoundRectCallout">
            <a:avLst>
              <a:gd name="adj1" fmla="val -57694"/>
              <a:gd name="adj2" fmla="val -39593"/>
              <a:gd name="adj3" fmla="val 16667"/>
            </a:avLst>
          </a:prstGeom>
          <a:solidFill>
            <a:schemeClr val="accent1"/>
          </a:solidFill>
          <a:ln w="9525">
            <a:noFill/>
            <a:miter lim="800000"/>
          </a:ln>
        </p:spPr>
        <p:txBody>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60000"/>
              </a:lnSpc>
              <a:spcBef>
                <a:spcPct val="0"/>
              </a:spcBef>
              <a:spcAft>
                <a:spcPct val="0"/>
              </a:spcAft>
              <a:buClrTx/>
              <a:buSzTx/>
              <a:buFont typeface="Arial" panose="020B0604020202020204" pitchFamily="34" charset="0"/>
              <a:buNone/>
              <a:defRPr/>
            </a:pPr>
            <a:r>
              <a:rPr kumimoji="0"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rPr>
              <a:t>如果你想创业，本课程将为你在创业精神、创业知识、创业能力、创业心理等方面打下基础！</a:t>
            </a:r>
            <a:endParaRPr kumimoji="0" lang="zh-CN" altLang="en-US" sz="14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0" name="文本框 9"/>
          <p:cNvSpPr txBox="1"/>
          <p:nvPr/>
        </p:nvSpPr>
        <p:spPr>
          <a:xfrm>
            <a:off x="5488817" y="1595129"/>
            <a:ext cx="5574942" cy="2676525"/>
          </a:xfrm>
          <a:prstGeom prst="rect">
            <a:avLst/>
          </a:prstGeom>
          <a:solidFill>
            <a:schemeClr val="tx2">
              <a:lumMod val="20000"/>
              <a:lumOff val="80000"/>
            </a:schemeClr>
          </a:solidFill>
        </p:spPr>
        <p:txBody>
          <a:bodyPr wrap="square">
            <a:spAutoFit/>
          </a:bodyPr>
          <a:lstStyle/>
          <a:p>
            <a:pPr marL="285750" marR="0" indent="-285750" defTabSz="914400" eaLnBrk="1" hangingPunct="1">
              <a:lnSpc>
                <a:spcPct val="150000"/>
              </a:lnSpc>
              <a:buClrTx/>
              <a:buSzTx/>
              <a:buFont typeface="Arial" panose="020B0604020202020204" pitchFamily="34" charset="0"/>
              <a:buChar char="•"/>
              <a:defRPr/>
            </a:pPr>
            <a:endParaRPr kumimoji="0" lang="en-US" altLang="zh-CN" sz="1600" kern="1200" cap="none" spc="0" normalizeH="0" baseline="0"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marR="0" indent="-285750" defTabSz="914400" eaLnBrk="1" hangingPunct="1">
              <a:lnSpc>
                <a:spcPct val="150000"/>
              </a:lnSpc>
              <a:buClrTx/>
              <a:buSzTx/>
              <a:buFont typeface="Arial" panose="020B0604020202020204" pitchFamily="34" charset="0"/>
              <a:buChar char="•"/>
              <a:defRPr/>
            </a:pPr>
            <a:r>
              <a:rPr kumimoji="0" lang="en-US" altLang="zh-CN" sz="1600" kern="1200" cap="none" spc="0" normalizeH="0" baseline="0"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KAB</a:t>
            </a:r>
            <a:r>
              <a:rPr kumimoji="0" lang="zh-CN" altLang="en-US" sz="1600" kern="1200" cap="none" spc="0" normalizeH="0" baseline="0"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课程注重教学活动的设计， 旨在“启发创业意识、体验创业过程、提升创业技能” ，通过“商业模拟游戏” 模拟企业运作，在游戏中体验商业</a:t>
            </a:r>
            <a:r>
              <a:rPr kumimoji="0" lang="zh-CN" altLang="en-US" sz="1600" kern="1200" cap="none" spc="0" normalizeH="0" baseline="0" noProof="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过程</a:t>
            </a:r>
            <a:r>
              <a:rPr kumimoji="0" lang="zh-CN" altLang="en-US" sz="1600" kern="1200" cap="none" spc="0" normalizeH="0" baseline="0"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，感悟商业真谛。</a:t>
            </a:r>
            <a:endParaRPr kumimoji="0" lang="zh-CN" altLang="en-US" sz="1600" kern="1200" cap="none" spc="0" normalizeH="0" baseline="0"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marR="0" indent="-285750" defTabSz="914400" eaLnBrk="1" hangingPunct="1">
              <a:lnSpc>
                <a:spcPct val="150000"/>
              </a:lnSpc>
              <a:buClrTx/>
              <a:buSzTx/>
              <a:buFont typeface="Arial" panose="020B0604020202020204" pitchFamily="34" charset="0"/>
              <a:buChar char="•"/>
              <a:defRPr/>
            </a:pPr>
            <a:r>
              <a:rPr kumimoji="0" lang="zh-CN" altLang="en-US" sz="1600" kern="1200" cap="none" spc="0" normalizeH="0" baseline="0"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通过课程，了解从产生商业想法、写出商业计划书、组建一个企业直到运营的企业发展、运作的基本过程。</a:t>
            </a:r>
            <a:endParaRPr kumimoji="0" lang="en-US" altLang="zh-CN" sz="1600" kern="1200" cap="none" spc="0" normalizeH="0" baseline="0"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marR="0" indent="-285750" defTabSz="914400" eaLnBrk="1" hangingPunct="1">
              <a:lnSpc>
                <a:spcPct val="150000"/>
              </a:lnSpc>
              <a:buClrTx/>
              <a:buSzTx/>
              <a:buFont typeface="Arial" panose="020B0604020202020204" pitchFamily="34" charset="0"/>
              <a:buChar char="•"/>
              <a:defRPr/>
            </a:pPr>
            <a:endParaRPr kumimoji="0" lang="zh-CN" altLang="en-US" sz="1600" kern="1200" cap="none" spc="0" normalizeH="0" baseline="0"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1992" name="文本框 10"/>
          <p:cNvSpPr txBox="1"/>
          <p:nvPr/>
        </p:nvSpPr>
        <p:spPr>
          <a:xfrm>
            <a:off x="5488816" y="4378007"/>
            <a:ext cx="4916487" cy="1337945"/>
          </a:xfrm>
          <a:prstGeom prst="rect">
            <a:avLst/>
          </a:prstGeom>
          <a:noFill/>
          <a:ln w="9525">
            <a:noFill/>
          </a:ln>
        </p:spPr>
        <p:txBody>
          <a:bodyPr>
            <a:spAutoFit/>
          </a:bodyPr>
          <a:lstStyle/>
          <a:p>
            <a:pPr marL="285750" indent="-285750" eaLnBrk="1" hangingPunct="1">
              <a:lnSpc>
                <a:spcPct val="150000"/>
              </a:lnSpc>
              <a:buFont typeface="Arial" panose="020B0604020202020204" pitchFamily="34" charset="0"/>
              <a:buChar char="•"/>
            </a:pPr>
            <a:r>
              <a:rPr lang="zh-CN" altLang="en-US"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研究生院网上选课</a:t>
            </a:r>
            <a:endParaRPr lang="en-US" altLang="zh-CN"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eaLnBrk="1" hangingPunct="1">
              <a:lnSpc>
                <a:spcPct val="150000"/>
              </a:lnSpc>
              <a:buFont typeface="Arial" panose="020B0604020202020204" pitchFamily="34" charset="0"/>
              <a:buChar char="•"/>
            </a:pPr>
            <a:r>
              <a:rPr lang="zh-CN" altLang="en-US"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学时：</a:t>
            </a:r>
            <a:r>
              <a:rPr lang="en-US" altLang="zh-CN"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24</a:t>
            </a:r>
            <a:r>
              <a:rPr lang="zh-CN" altLang="en-US"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（课堂）</a:t>
            </a:r>
            <a:r>
              <a:rPr lang="en-US" altLang="zh-CN"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+12</a:t>
            </a:r>
            <a:r>
              <a:rPr lang="zh-CN" altLang="en-US"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（实践）</a:t>
            </a:r>
            <a:endParaRPr lang="zh-CN" altLang="en-US"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eaLnBrk="1" hangingPunct="1">
              <a:lnSpc>
                <a:spcPct val="150000"/>
              </a:lnSpc>
              <a:buFont typeface="Arial" panose="020B0604020202020204" pitchFamily="34" charset="0"/>
              <a:buChar char="•"/>
            </a:pPr>
            <a:r>
              <a:rPr lang="zh-CN" altLang="en-US"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学分：</a:t>
            </a:r>
            <a:r>
              <a:rPr lang="en-US" altLang="zh-CN"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9" name="六边形 48"/>
          <p:cNvSpPr/>
          <p:nvPr/>
        </p:nvSpPr>
        <p:spPr>
          <a:xfrm>
            <a:off x="1198662" y="1576154"/>
            <a:ext cx="3168352" cy="814705"/>
          </a:xfrm>
          <a:prstGeom prst="hexagon">
            <a:avLst>
              <a:gd name="adj" fmla="val 0"/>
              <a:gd name="vf" fmla="val 11547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lnSpc>
                <a:spcPct val="150000"/>
              </a:lnSpc>
              <a:buFont typeface="Arial" panose="020B0604020202020204" pitchFamily="34" charset="0"/>
            </a:pPr>
            <a:r>
              <a:rPr lang="zh-CN" altLang="en-US" b="1" dirty="0">
                <a:solidFill>
                  <a:schemeClr val="bg1"/>
                </a:solidFill>
                <a:latin typeface="微软雅黑" panose="020B0503020204020204" pitchFamily="34" charset="-122"/>
                <a:ea typeface="微软雅黑" panose="020B0503020204020204" pitchFamily="34" charset="-122"/>
                <a:sym typeface="+mn-ea"/>
              </a:rPr>
              <a:t>公共素质课程：</a:t>
            </a:r>
            <a:endParaRPr lang="zh-CN" altLang="en-US" b="1" dirty="0">
              <a:solidFill>
                <a:schemeClr val="bg1"/>
              </a:solidFill>
              <a:latin typeface="微软雅黑" panose="020B0503020204020204" pitchFamily="34" charset="-122"/>
              <a:ea typeface="微软雅黑" panose="020B0503020204020204" pitchFamily="34" charset="-122"/>
            </a:endParaRPr>
          </a:p>
          <a:p>
            <a:pPr algn="ctr" eaLnBrk="1" hangingPunct="1">
              <a:lnSpc>
                <a:spcPct val="150000"/>
              </a:lnSpc>
              <a:buFont typeface="Arial" panose="020B0604020202020204" pitchFamily="34" charset="0"/>
            </a:pPr>
            <a:r>
              <a:rPr lang="zh-CN" altLang="en-US" b="1" dirty="0">
                <a:solidFill>
                  <a:schemeClr val="bg1"/>
                </a:solidFill>
                <a:latin typeface="微软雅黑" panose="020B0503020204020204" pitchFamily="34" charset="-122"/>
                <a:ea typeface="微软雅黑" panose="020B0503020204020204" pitchFamily="34" charset="-122"/>
                <a:sym typeface="+mn-ea"/>
              </a:rPr>
              <a:t>《</a:t>
            </a:r>
            <a:r>
              <a:rPr lang="en-US" altLang="zh-CN" b="1" dirty="0">
                <a:solidFill>
                  <a:schemeClr val="bg1"/>
                </a:solidFill>
                <a:latin typeface="微软雅黑" panose="020B0503020204020204" pitchFamily="34" charset="-122"/>
                <a:ea typeface="微软雅黑" panose="020B0503020204020204" pitchFamily="34" charset="-122"/>
                <a:sym typeface="+mn-ea"/>
              </a:rPr>
              <a:t>KAB</a:t>
            </a:r>
            <a:r>
              <a:rPr lang="zh-CN" altLang="en-US" b="1" dirty="0">
                <a:solidFill>
                  <a:schemeClr val="bg1"/>
                </a:solidFill>
                <a:latin typeface="微软雅黑" panose="020B0503020204020204" pitchFamily="34" charset="-122"/>
                <a:ea typeface="微软雅黑" panose="020B0503020204020204" pitchFamily="34" charset="-122"/>
                <a:sym typeface="+mn-ea"/>
              </a:rPr>
              <a:t>创业基础》</a:t>
            </a:r>
            <a:endParaRPr lang="zh-CN" altLang="en-US"/>
          </a:p>
        </p:txBody>
      </p:sp>
      <p:sp>
        <p:nvSpPr>
          <p:cNvPr id="19" name="文本框 9"/>
          <p:cNvSpPr txBox="1"/>
          <p:nvPr/>
        </p:nvSpPr>
        <p:spPr>
          <a:xfrm>
            <a:off x="982345" y="188595"/>
            <a:ext cx="3745865"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决策与行动</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sym typeface="+mn-ea"/>
              </a:rPr>
              <a:t>：课程资源</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3" name="标题 19457"/>
          <p:cNvSpPr>
            <a:spLocks noGrp="1" noChangeArrowheads="1"/>
          </p:cNvSpPr>
          <p:nvPr>
            <p:ph type="title"/>
          </p:nvPr>
        </p:nvSpPr>
        <p:spPr>
          <a:xfrm>
            <a:off x="609505" y="451803"/>
            <a:ext cx="10971086" cy="1143000"/>
          </a:xfrm>
        </p:spPr>
        <p:txBody>
          <a:bodyPr vert="horz" lIns="91440" tIns="45720" rIns="91440" bIns="45720" rtlCol="0" anchor="ctr">
            <a:normAutofit/>
          </a:bodyPr>
          <a:lstStyle/>
          <a:p>
            <a:pPr algn="ctr" defTabSz="457200" eaLnBrk="0" fontAlgn="base" hangingPunct="0">
              <a:spcAft>
                <a:spcPct val="0"/>
              </a:spcAft>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cs typeface="+mn-cs"/>
              </a:rPr>
              <a:t>提升就业创业能力，线下课程学习</a:t>
            </a:r>
            <a:endParaRPr lang="zh-CN" altLang="en-US" sz="3600" b="1" dirty="0">
              <a:solidFill>
                <a:schemeClr val="accent1">
                  <a:lumMod val="75000"/>
                </a:schemeClr>
              </a:solidFill>
              <a:latin typeface="微软雅黑" panose="020B0503020204020204" pitchFamily="34" charset="-122"/>
              <a:ea typeface="微软雅黑" panose="020B0503020204020204" pitchFamily="34" charset="-122"/>
              <a:cs typeface="+mn-cs"/>
            </a:endParaRPr>
          </a:p>
        </p:txBody>
      </p:sp>
      <p:sp>
        <p:nvSpPr>
          <p:cNvPr id="21" name="矩形 20"/>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22" name="直接连接符 21"/>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3"/>
          <p:cNvSpPr txBox="1"/>
          <p:nvPr/>
        </p:nvSpPr>
        <p:spPr>
          <a:xfrm>
            <a:off x="11746061" y="6309320"/>
            <a:ext cx="444352" cy="39878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27"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23"/>
          <p:cNvSpPr/>
          <p:nvPr/>
        </p:nvSpPr>
        <p:spPr>
          <a:xfrm>
            <a:off x="869660" y="421616"/>
            <a:ext cx="5120694" cy="2070611"/>
          </a:xfrm>
          <a:prstGeom prst="roundRect">
            <a:avLst>
              <a:gd name="adj" fmla="val 8708"/>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p>
        </p:txBody>
      </p:sp>
      <p:sp>
        <p:nvSpPr>
          <p:cNvPr id="35" name="TextBox 20"/>
          <p:cNvSpPr txBox="1"/>
          <p:nvPr/>
        </p:nvSpPr>
        <p:spPr>
          <a:xfrm>
            <a:off x="1173644" y="956901"/>
            <a:ext cx="5800844" cy="1217295"/>
          </a:xfrm>
          <a:prstGeom prst="rect">
            <a:avLst/>
          </a:prstGeom>
          <a:noFill/>
          <a:ln>
            <a:noFill/>
          </a:ln>
        </p:spPr>
        <p:txBody>
          <a:bodyPr wrap="square" rtlCol="0">
            <a:spAutoFit/>
          </a:bodyPr>
          <a:lstStyle/>
          <a:p>
            <a:pPr lvl="0">
              <a:lnSpc>
                <a:spcPct val="150000"/>
              </a:lnSpc>
              <a:defRPr/>
            </a:pPr>
            <a:r>
              <a:rPr lang="zh-CN" altLang="en-US" sz="2000" b="1" dirty="0">
                <a:solidFill>
                  <a:schemeClr val="tx1"/>
                </a:solidFill>
                <a:latin typeface="微软雅黑" panose="020B0503020204020204" pitchFamily="34" charset="-122"/>
                <a:ea typeface="微软雅黑" panose="020B0503020204020204" pitchFamily="34" charset="-122"/>
              </a:rPr>
              <a:t>职业素养提升训练营</a:t>
            </a:r>
            <a:endParaRPr lang="zh-CN" altLang="en-US" sz="2000" b="1" dirty="0">
              <a:solidFill>
                <a:schemeClr val="tx1"/>
              </a:solidFill>
              <a:latin typeface="微软雅黑" panose="020B0503020204020204" pitchFamily="34" charset="-122"/>
              <a:ea typeface="微软雅黑" panose="020B0503020204020204" pitchFamily="34" charset="-122"/>
            </a:endParaRPr>
          </a:p>
          <a:p>
            <a:pPr lvl="0">
              <a:lnSpc>
                <a:spcPct val="120000"/>
              </a:lnSpc>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邀请来自世界</a:t>
            </a:r>
            <a:r>
              <a:rPr lang="en-US" altLang="zh-CN" dirty="0">
                <a:solidFill>
                  <a:prstClr val="black">
                    <a:lumMod val="65000"/>
                    <a:lumOff val="35000"/>
                  </a:prstClr>
                </a:solidFill>
                <a:latin typeface="微软雅黑" panose="020B0503020204020204" pitchFamily="34" charset="-122"/>
                <a:ea typeface="微软雅黑" panose="020B0503020204020204" pitchFamily="34" charset="-122"/>
              </a:rPr>
              <a:t>500</a:t>
            </a: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强企业的授证培训师志愿者团队围绕多个核心职业素养提升主题开设专题讲座。</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801905" y="1127412"/>
            <a:ext cx="143940" cy="373828"/>
            <a:chOff x="910630" y="775555"/>
            <a:chExt cx="144016" cy="374024"/>
          </a:xfrm>
        </p:grpSpPr>
        <p:cxnSp>
          <p:nvCxnSpPr>
            <p:cNvPr id="38" name="直接连接符 37"/>
            <p:cNvCxnSpPr/>
            <p:nvPr/>
          </p:nvCxnSpPr>
          <p:spPr>
            <a:xfrm>
              <a:off x="910630" y="775555"/>
              <a:ext cx="0" cy="374024"/>
            </a:xfrm>
            <a:prstGeom prst="line">
              <a:avLst/>
            </a:prstGeom>
            <a:noFill/>
            <a:ln w="76200" cap="rnd" cmpd="sng" algn="ctr">
              <a:solidFill>
                <a:schemeClr val="accent1">
                  <a:lumMod val="75000"/>
                </a:schemeClr>
              </a:solidFill>
              <a:prstDash val="solid"/>
              <a:miter lim="800000"/>
            </a:ln>
            <a:effectLst/>
          </p:spPr>
        </p:cxnSp>
        <p:cxnSp>
          <p:nvCxnSpPr>
            <p:cNvPr id="39" name="直接连接符 38"/>
            <p:cNvCxnSpPr/>
            <p:nvPr/>
          </p:nvCxnSpPr>
          <p:spPr>
            <a:xfrm>
              <a:off x="1054646" y="837506"/>
              <a:ext cx="0" cy="250121"/>
            </a:xfrm>
            <a:prstGeom prst="line">
              <a:avLst/>
            </a:prstGeom>
            <a:noFill/>
            <a:ln w="76200" cap="rnd" cmpd="sng" algn="ctr">
              <a:solidFill>
                <a:schemeClr val="accent1">
                  <a:lumMod val="75000"/>
                </a:schemeClr>
              </a:solidFill>
              <a:prstDash val="solid"/>
              <a:miter lim="800000"/>
            </a:ln>
            <a:effectLst/>
          </p:spPr>
        </p:cxnSp>
      </p:grpSp>
      <p:sp>
        <p:nvSpPr>
          <p:cNvPr id="51" name="圆角矩形 17"/>
          <p:cNvSpPr/>
          <p:nvPr/>
        </p:nvSpPr>
        <p:spPr>
          <a:xfrm>
            <a:off x="945846" y="3728576"/>
            <a:ext cx="5529381" cy="1356608"/>
          </a:xfrm>
          <a:prstGeom prst="roundRect">
            <a:avLst>
              <a:gd name="adj" fmla="val 8708"/>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77" name="直接连接符 76"/>
          <p:cNvCxnSpPr/>
          <p:nvPr/>
        </p:nvCxnSpPr>
        <p:spPr>
          <a:xfrm>
            <a:off x="1193984" y="5125087"/>
            <a:ext cx="10009260" cy="6032"/>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801924" y="2390251"/>
            <a:ext cx="5927135" cy="1217295"/>
            <a:chOff x="1036380" y="2216107"/>
            <a:chExt cx="5930258" cy="1217936"/>
          </a:xfrm>
        </p:grpSpPr>
        <p:sp>
          <p:nvSpPr>
            <p:cNvPr id="37" name="矩形 36"/>
            <p:cNvSpPr/>
            <p:nvPr/>
          </p:nvSpPr>
          <p:spPr>
            <a:xfrm>
              <a:off x="1408296" y="2216107"/>
              <a:ext cx="5558342" cy="1217936"/>
            </a:xfrm>
            <a:prstGeom prst="rect">
              <a:avLst/>
            </a:prstGeom>
          </p:spPr>
          <p:txBody>
            <a:bodyPr wrap="square">
              <a:spAutoFit/>
            </a:bodyPr>
            <a:lstStyle/>
            <a:p>
              <a:pPr lvl="0">
                <a:lnSpc>
                  <a:spcPct val="150000"/>
                </a:lnSpc>
                <a:defRPr/>
              </a:pPr>
              <a:r>
                <a:rPr lang="zh-CN" altLang="en-US" sz="2000" b="1" dirty="0">
                  <a:solidFill>
                    <a:schemeClr val="tx1"/>
                  </a:solidFill>
                  <a:latin typeface="微软雅黑" panose="020B0503020204020204" pitchFamily="34" charset="-122"/>
                  <a:ea typeface="微软雅黑" panose="020B0503020204020204" pitchFamily="34" charset="-122"/>
                </a:rPr>
                <a:t>求职技能提升小课堂</a:t>
              </a:r>
              <a:r>
                <a:rPr lang="zh-CN" altLang="en-US" sz="2000" b="1" dirty="0" smtClean="0">
                  <a:latin typeface="微软雅黑" panose="020B0503020204020204" pitchFamily="34" charset="-122"/>
                  <a:ea typeface="微软雅黑" panose="020B0503020204020204" pitchFamily="34" charset="-122"/>
                  <a:sym typeface="+mn-ea"/>
                </a:rPr>
                <a:t>、</a:t>
              </a:r>
              <a:r>
                <a:rPr lang="en-US" altLang="zh-CN" sz="2000" b="1" dirty="0" smtClean="0">
                  <a:latin typeface="微软雅黑" panose="020B0503020204020204" pitchFamily="34" charset="-122"/>
                  <a:ea typeface="微软雅黑" panose="020B0503020204020204" pitchFamily="34" charset="-122"/>
                  <a:sym typeface="+mn-ea"/>
                </a:rPr>
                <a:t>CAREER</a:t>
              </a:r>
              <a:r>
                <a:rPr lang="zh-CN" altLang="en-US" sz="2000" b="1" dirty="0" smtClean="0">
                  <a:latin typeface="微软雅黑" panose="020B0503020204020204" pitchFamily="34" charset="-122"/>
                  <a:ea typeface="微软雅黑" panose="020B0503020204020204" pitchFamily="34" charset="-122"/>
                  <a:sym typeface="+mn-ea"/>
                </a:rPr>
                <a:t> 工作坊</a:t>
              </a:r>
              <a:endParaRPr lang="zh-CN" altLang="en-US" sz="2000" b="1" dirty="0">
                <a:solidFill>
                  <a:schemeClr val="tx1"/>
                </a:solidFill>
                <a:latin typeface="微软雅黑" panose="020B0503020204020204" pitchFamily="34" charset="-122"/>
                <a:ea typeface="微软雅黑" panose="020B0503020204020204" pitchFamily="34" charset="-122"/>
              </a:endParaRPr>
            </a:p>
            <a:p>
              <a:pPr lvl="0">
                <a:lnSpc>
                  <a:spcPct val="120000"/>
                </a:lnSpc>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根据学生求职的实际需求，开展简历修改、面试模拟、人脉求职等多个主题的辅导沙龙。</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42" name="组合 41"/>
            <p:cNvGrpSpPr/>
            <p:nvPr/>
          </p:nvGrpSpPr>
          <p:grpSpPr>
            <a:xfrm>
              <a:off x="1036380" y="2366231"/>
              <a:ext cx="145922" cy="374024"/>
              <a:chOff x="908724" y="776190"/>
              <a:chExt cx="145922" cy="374024"/>
            </a:xfrm>
          </p:grpSpPr>
          <p:cxnSp>
            <p:nvCxnSpPr>
              <p:cNvPr id="43" name="直接连接符 42"/>
              <p:cNvCxnSpPr/>
              <p:nvPr/>
            </p:nvCxnSpPr>
            <p:spPr>
              <a:xfrm>
                <a:off x="908724" y="776190"/>
                <a:ext cx="0" cy="374024"/>
              </a:xfrm>
              <a:prstGeom prst="line">
                <a:avLst/>
              </a:prstGeom>
              <a:noFill/>
              <a:ln w="76200" cap="rnd" cmpd="sng" algn="ctr">
                <a:solidFill>
                  <a:schemeClr val="accent1">
                    <a:lumMod val="75000"/>
                  </a:schemeClr>
                </a:solidFill>
                <a:prstDash val="solid"/>
                <a:miter lim="800000"/>
              </a:ln>
              <a:effectLst/>
            </p:spPr>
          </p:cxnSp>
          <p:cxnSp>
            <p:nvCxnSpPr>
              <p:cNvPr id="44" name="直接连接符 43"/>
              <p:cNvCxnSpPr/>
              <p:nvPr/>
            </p:nvCxnSpPr>
            <p:spPr>
              <a:xfrm>
                <a:off x="1054646" y="837506"/>
                <a:ext cx="0" cy="250121"/>
              </a:xfrm>
              <a:prstGeom prst="line">
                <a:avLst/>
              </a:prstGeom>
              <a:noFill/>
              <a:ln w="76200" cap="rnd" cmpd="sng" algn="ctr">
                <a:solidFill>
                  <a:schemeClr val="accent1">
                    <a:lumMod val="75000"/>
                  </a:schemeClr>
                </a:solidFill>
                <a:prstDash val="solid"/>
                <a:miter lim="800000"/>
              </a:ln>
              <a:effectLst/>
            </p:spPr>
          </p:cxnSp>
        </p:grpSp>
      </p:grpSp>
      <p:grpSp>
        <p:nvGrpSpPr>
          <p:cNvPr id="10" name="组合 9"/>
          <p:cNvGrpSpPr/>
          <p:nvPr/>
        </p:nvGrpSpPr>
        <p:grpSpPr>
          <a:xfrm>
            <a:off x="801905" y="3773755"/>
            <a:ext cx="7309525" cy="1321387"/>
            <a:chOff x="1047386" y="3628391"/>
            <a:chExt cx="6020528" cy="1322083"/>
          </a:xfrm>
        </p:grpSpPr>
        <p:sp>
          <p:nvSpPr>
            <p:cNvPr id="41" name="TextBox 28"/>
            <p:cNvSpPr txBox="1"/>
            <p:nvPr/>
          </p:nvSpPr>
          <p:spPr>
            <a:xfrm>
              <a:off x="1383059" y="3628391"/>
              <a:ext cx="5684855" cy="1322083"/>
            </a:xfrm>
            <a:prstGeom prst="rect">
              <a:avLst/>
            </a:prstGeom>
            <a:noFill/>
            <a:ln>
              <a:noFill/>
            </a:ln>
          </p:spPr>
          <p:txBody>
            <a:bodyPr wrap="square" rtlCol="0">
              <a:spAutoFit/>
            </a:bodyPr>
            <a:lstStyle/>
            <a:p>
              <a:pPr>
                <a:lnSpc>
                  <a:spcPct val="150000"/>
                </a:lnSpc>
                <a:spcBef>
                  <a:spcPts val="800"/>
                </a:spcBef>
                <a:defRPr/>
              </a:pPr>
              <a:r>
                <a:rPr lang="zh-CN" altLang="en-US" sz="2000" b="1" dirty="0">
                  <a:latin typeface="微软雅黑" panose="020B0503020204020204" pitchFamily="34" charset="-122"/>
                  <a:ea typeface="微软雅黑" panose="020B0503020204020204" pitchFamily="34" charset="-122"/>
                </a:rPr>
                <a:t>优秀校友领航计划、行业先锋引领计划、职场达人养成</a:t>
              </a:r>
              <a:r>
                <a:rPr lang="zh-CN" altLang="en-US" sz="2000" b="1" dirty="0" smtClean="0">
                  <a:latin typeface="微软雅黑" panose="020B0503020204020204" pitchFamily="34" charset="-122"/>
                  <a:ea typeface="微软雅黑" panose="020B0503020204020204" pitchFamily="34" charset="-122"/>
                </a:rPr>
                <a:t>计划</a:t>
              </a:r>
              <a:endParaRPr lang="en-US" altLang="zh-CN" sz="2000" b="1" dirty="0" smtClean="0">
                <a:latin typeface="微软雅黑" panose="020B0503020204020204" pitchFamily="34" charset="-122"/>
                <a:ea typeface="微软雅黑" panose="020B0503020204020204" pitchFamily="34" charset="-122"/>
              </a:endParaRPr>
            </a:p>
            <a:p>
              <a:pPr>
                <a:lnSpc>
                  <a:spcPct val="120000"/>
                </a:lnSpc>
                <a:spcBef>
                  <a:spcPts val="800"/>
                </a:spcBef>
                <a:defRPr/>
              </a:pPr>
              <a:r>
                <a:rPr lang="zh-CN" altLang="en-US" dirty="0" smtClean="0">
                  <a:solidFill>
                    <a:prstClr val="black">
                      <a:lumMod val="65000"/>
                      <a:lumOff val="35000"/>
                    </a:prstClr>
                  </a:solidFill>
                  <a:latin typeface="微软雅黑" panose="020B0503020204020204" pitchFamily="34" charset="-122"/>
                  <a:ea typeface="微软雅黑" panose="020B0503020204020204" pitchFamily="34" charset="-122"/>
                </a:rPr>
                <a:t>行业前辈和龙头企业专家</a:t>
              </a:r>
              <a:r>
                <a:rPr lang="zh-CN" altLang="zh-CN" dirty="0" smtClean="0">
                  <a:solidFill>
                    <a:prstClr val="black">
                      <a:lumMod val="65000"/>
                      <a:lumOff val="35000"/>
                    </a:prstClr>
                  </a:solidFill>
                  <a:latin typeface="微软雅黑" panose="020B0503020204020204" pitchFamily="34" charset="-122"/>
                  <a:ea typeface="微软雅黑" panose="020B0503020204020204" pitchFamily="34" charset="-122"/>
                </a:rPr>
                <a:t>帮助</a:t>
              </a:r>
              <a:r>
                <a:rPr lang="zh-CN" altLang="zh-CN" dirty="0">
                  <a:solidFill>
                    <a:prstClr val="black">
                      <a:lumMod val="65000"/>
                      <a:lumOff val="35000"/>
                    </a:prstClr>
                  </a:solidFill>
                  <a:latin typeface="微软雅黑" panose="020B0503020204020204" pitchFamily="34" charset="-122"/>
                  <a:ea typeface="微软雅黑" panose="020B0503020204020204" pitchFamily="34" charset="-122"/>
                </a:rPr>
                <a:t>在校生走进职场</a:t>
              </a:r>
              <a:r>
                <a:rPr lang="zh-CN" altLang="zh-CN" dirty="0" smtClean="0">
                  <a:solidFill>
                    <a:prstClr val="black">
                      <a:lumMod val="65000"/>
                      <a:lumOff val="35000"/>
                    </a:prstClr>
                  </a:solidFill>
                  <a:latin typeface="微软雅黑" panose="020B0503020204020204" pitchFamily="34" charset="-122"/>
                  <a:ea typeface="微软雅黑" panose="020B0503020204020204" pitchFamily="34" charset="-122"/>
                </a:rPr>
                <a:t>，</a:t>
              </a:r>
              <a:r>
                <a:rPr lang="zh-CN" altLang="en-US" dirty="0" smtClean="0">
                  <a:solidFill>
                    <a:prstClr val="black">
                      <a:lumMod val="65000"/>
                      <a:lumOff val="35000"/>
                    </a:prstClr>
                  </a:solidFill>
                  <a:latin typeface="微软雅黑" panose="020B0503020204020204" pitchFamily="34" charset="-122"/>
                  <a:ea typeface="微软雅黑" panose="020B0503020204020204" pitchFamily="34" charset="-122"/>
                </a:rPr>
                <a:t>洞悉行业发展，</a:t>
              </a:r>
              <a:r>
                <a:rPr lang="zh-CN" altLang="zh-CN" dirty="0" smtClean="0">
                  <a:solidFill>
                    <a:prstClr val="black">
                      <a:lumMod val="65000"/>
                      <a:lumOff val="35000"/>
                    </a:prstClr>
                  </a:solidFill>
                  <a:latin typeface="微软雅黑" panose="020B0503020204020204" pitchFamily="34" charset="-122"/>
                  <a:ea typeface="微软雅黑" panose="020B0503020204020204" pitchFamily="34" charset="-122"/>
                </a:rPr>
                <a:t>认识</a:t>
              </a:r>
              <a:r>
                <a:rPr lang="zh-CN" altLang="en-US" dirty="0" smtClean="0">
                  <a:solidFill>
                    <a:prstClr val="black">
                      <a:lumMod val="65000"/>
                      <a:lumOff val="35000"/>
                    </a:prstClr>
                  </a:solidFill>
                  <a:latin typeface="微软雅黑" panose="020B0503020204020204" pitchFamily="34" charset="-122"/>
                  <a:ea typeface="微软雅黑" panose="020B0503020204020204" pitchFamily="34" charset="-122"/>
                </a:rPr>
                <a:t>行业和</a:t>
              </a:r>
              <a:r>
                <a:rPr lang="zh-CN" altLang="zh-CN" dirty="0" smtClean="0">
                  <a:solidFill>
                    <a:prstClr val="black">
                      <a:lumMod val="65000"/>
                      <a:lumOff val="35000"/>
                    </a:prstClr>
                  </a:solidFill>
                  <a:latin typeface="微软雅黑" panose="020B0503020204020204" pitchFamily="34" charset="-122"/>
                  <a:ea typeface="微软雅黑" panose="020B0503020204020204" pitchFamily="34" charset="-122"/>
                </a:rPr>
                <a:t>职业</a:t>
              </a:r>
              <a:r>
                <a:rPr lang="zh-CN" altLang="en-US" dirty="0" smtClean="0">
                  <a:solidFill>
                    <a:prstClr val="black">
                      <a:lumMod val="65000"/>
                      <a:lumOff val="35000"/>
                    </a:prstClr>
                  </a:solidFill>
                  <a:latin typeface="微软雅黑" panose="020B0503020204020204" pitchFamily="34" charset="-122"/>
                  <a:ea typeface="微软雅黑" panose="020B0503020204020204" pitchFamily="34" charset="-122"/>
                </a:rPr>
                <a:t>，打磨个人技能。</a:t>
              </a:r>
              <a:endParaRPr lang="en-US" altLang="zh-CN"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45" name="组合 44"/>
            <p:cNvGrpSpPr/>
            <p:nvPr/>
          </p:nvGrpSpPr>
          <p:grpSpPr>
            <a:xfrm>
              <a:off x="1047386" y="3738798"/>
              <a:ext cx="144016" cy="374024"/>
              <a:chOff x="910630" y="775555"/>
              <a:chExt cx="144016" cy="374024"/>
            </a:xfrm>
          </p:grpSpPr>
          <p:cxnSp>
            <p:nvCxnSpPr>
              <p:cNvPr id="46" name="直接连接符 45"/>
              <p:cNvCxnSpPr/>
              <p:nvPr/>
            </p:nvCxnSpPr>
            <p:spPr>
              <a:xfrm>
                <a:off x="910630" y="775555"/>
                <a:ext cx="0" cy="374024"/>
              </a:xfrm>
              <a:prstGeom prst="line">
                <a:avLst/>
              </a:prstGeom>
              <a:noFill/>
              <a:ln w="76200" cap="rnd" cmpd="sng" algn="ctr">
                <a:solidFill>
                  <a:schemeClr val="accent1">
                    <a:lumMod val="75000"/>
                  </a:schemeClr>
                </a:solidFill>
                <a:prstDash val="solid"/>
                <a:miter lim="800000"/>
              </a:ln>
              <a:effectLst/>
            </p:spPr>
          </p:cxnSp>
          <p:cxnSp>
            <p:nvCxnSpPr>
              <p:cNvPr id="47" name="直接连接符 46"/>
              <p:cNvCxnSpPr/>
              <p:nvPr/>
            </p:nvCxnSpPr>
            <p:spPr>
              <a:xfrm>
                <a:off x="1054646" y="837506"/>
                <a:ext cx="0" cy="250121"/>
              </a:xfrm>
              <a:prstGeom prst="line">
                <a:avLst/>
              </a:prstGeom>
              <a:noFill/>
              <a:ln w="76200" cap="rnd" cmpd="sng" algn="ctr">
                <a:solidFill>
                  <a:schemeClr val="accent1">
                    <a:lumMod val="75000"/>
                  </a:schemeClr>
                </a:solidFill>
                <a:prstDash val="solid"/>
                <a:miter lim="800000"/>
              </a:ln>
              <a:effectLst/>
            </p:spPr>
          </p:cxnSp>
        </p:grpSp>
      </p:gr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77181" y="1018351"/>
            <a:ext cx="3933097" cy="3959127"/>
          </a:xfrm>
          <a:prstGeom prst="rect">
            <a:avLst/>
          </a:prstGeom>
        </p:spPr>
      </p:pic>
      <p:sp>
        <p:nvSpPr>
          <p:cNvPr id="33" name="文本框 9"/>
          <p:cNvSpPr txBox="1"/>
          <p:nvPr/>
        </p:nvSpPr>
        <p:spPr>
          <a:xfrm>
            <a:off x="982345" y="188595"/>
            <a:ext cx="3885565"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决策与行动：技能提升</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cxnSp>
        <p:nvCxnSpPr>
          <p:cNvPr id="50" name="直接连接符 49"/>
          <p:cNvCxnSpPr/>
          <p:nvPr/>
        </p:nvCxnSpPr>
        <p:spPr>
          <a:xfrm>
            <a:off x="1198662" y="6453336"/>
            <a:ext cx="10009260" cy="6032"/>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55" name="直接连接符 54"/>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TextBox 23"/>
          <p:cNvSpPr txBox="1"/>
          <p:nvPr/>
        </p:nvSpPr>
        <p:spPr>
          <a:xfrm>
            <a:off x="11746061" y="6309320"/>
            <a:ext cx="444352" cy="39878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59"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pic>
        <p:nvPicPr>
          <p:cNvPr id="4" name="图片 3"/>
          <p:cNvPicPr>
            <a:picLocks noChangeAspect="1"/>
          </p:cNvPicPr>
          <p:nvPr/>
        </p:nvPicPr>
        <p:blipFill>
          <a:blip r:embed="rId2"/>
          <a:stretch>
            <a:fillRect/>
          </a:stretch>
        </p:blipFill>
        <p:spPr>
          <a:xfrm>
            <a:off x="9038943" y="5162310"/>
            <a:ext cx="890699" cy="1260000"/>
          </a:xfrm>
          <a:prstGeom prst="rect">
            <a:avLst/>
          </a:prstGeom>
        </p:spPr>
      </p:pic>
      <p:grpSp>
        <p:nvGrpSpPr>
          <p:cNvPr id="60" name="组合 59"/>
          <p:cNvGrpSpPr/>
          <p:nvPr/>
        </p:nvGrpSpPr>
        <p:grpSpPr>
          <a:xfrm>
            <a:off x="1340519" y="5153921"/>
            <a:ext cx="7594759" cy="1267714"/>
            <a:chOff x="3412346" y="5149605"/>
            <a:chExt cx="7598760" cy="1268381"/>
          </a:xfrm>
        </p:grpSpPr>
        <p:pic>
          <p:nvPicPr>
            <p:cNvPr id="62" name="图片 61"/>
            <p:cNvPicPr>
              <a:picLocks noChangeAspect="1"/>
            </p:cNvPicPr>
            <p:nvPr/>
          </p:nvPicPr>
          <p:blipFill rotWithShape="1">
            <a:blip r:embed="rId3" cstate="print">
              <a:extLst>
                <a:ext uri="{28A0092B-C50C-407E-A947-70E740481C1C}">
                  <a14:useLocalDpi xmlns:a14="http://schemas.microsoft.com/office/drawing/2010/main" val="0"/>
                </a:ext>
              </a:extLst>
            </a:blip>
            <a:srcRect t="18312"/>
            <a:stretch>
              <a:fillRect/>
            </a:stretch>
          </p:blipFill>
          <p:spPr>
            <a:xfrm>
              <a:off x="3412346" y="5149605"/>
              <a:ext cx="1942630" cy="1260000"/>
            </a:xfrm>
            <a:prstGeom prst="rect">
              <a:avLst/>
            </a:prstGeom>
          </p:spPr>
        </p:pic>
        <p:sp>
          <p:nvSpPr>
            <p:cNvPr id="63" name="矩形: 圆角 5"/>
            <p:cNvSpPr>
              <a:spLocks noChangeAspect="1"/>
            </p:cNvSpPr>
            <p:nvPr/>
          </p:nvSpPr>
          <p:spPr>
            <a:xfrm>
              <a:off x="7471753" y="5157986"/>
              <a:ext cx="1669641" cy="1260000"/>
            </a:xfrm>
            <a:prstGeom prst="rect">
              <a:avLst/>
            </a:prstGeom>
            <a:blipFill dpi="0" rotWithShape="1">
              <a:blip r:embed="rId4" cstate="screen"/>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ndParaRPr>
            </a:p>
          </p:txBody>
        </p:sp>
        <p:sp>
          <p:nvSpPr>
            <p:cNvPr id="64" name="矩形: 圆角 6"/>
            <p:cNvSpPr>
              <a:spLocks noChangeAspect="1"/>
            </p:cNvSpPr>
            <p:nvPr/>
          </p:nvSpPr>
          <p:spPr>
            <a:xfrm>
              <a:off x="9244850" y="5157986"/>
              <a:ext cx="1766256" cy="1260000"/>
            </a:xfrm>
            <a:prstGeom prst="rect">
              <a:avLst/>
            </a:prstGeom>
            <a:blipFill dpi="0" rotWithShape="1">
              <a:blip r:embed="rId5" cstate="screen"/>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endParaRPr>
            </a:p>
          </p:txBody>
        </p:sp>
        <p:pic>
          <p:nvPicPr>
            <p:cNvPr id="65" name="图片 64"/>
            <p:cNvPicPr>
              <a:picLocks noChangeAspect="1"/>
            </p:cNvPicPr>
            <p:nvPr/>
          </p:nvPicPr>
          <p:blipFill rotWithShape="1">
            <a:blip r:embed="rId6" cstate="print">
              <a:extLst>
                <a:ext uri="{28A0092B-C50C-407E-A947-70E740481C1C}">
                  <a14:useLocalDpi xmlns:a14="http://schemas.microsoft.com/office/drawing/2010/main" val="0"/>
                </a:ext>
              </a:extLst>
            </a:blip>
            <a:srcRect t="53183"/>
            <a:stretch>
              <a:fillRect/>
            </a:stretch>
          </p:blipFill>
          <p:spPr>
            <a:xfrm>
              <a:off x="5458433" y="5157986"/>
              <a:ext cx="1909865" cy="1260000"/>
            </a:xfrm>
            <a:prstGeom prst="rect">
              <a:avLst/>
            </a:prstGeom>
          </p:spPr>
        </p:pic>
      </p:grpSp>
      <p:pic>
        <p:nvPicPr>
          <p:cNvPr id="66" name="图片 2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47851" y="5161064"/>
            <a:ext cx="799883"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436043" y="5624237"/>
            <a:ext cx="9140878" cy="685083"/>
          </a:xfrm>
          <a:prstGeom prst="rect">
            <a:avLst/>
          </a:prstGeom>
          <a:solidFill>
            <a:schemeClr val="tx2">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8" tIns="45703" rIns="91408" bIns="45703" numCol="1" spcCol="0" rtlCol="0" fromWordArt="0" anchor="ctr" anchorCtr="0" forceAA="0" compatLnSpc="1">
            <a:noAutofit/>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b="0" i="0" u="none" strike="noStrike" kern="1200" cap="none" spc="0" normalizeH="0" baseline="0" noProof="0">
              <a:ln>
                <a:noFill/>
              </a:ln>
              <a:solidFill>
                <a:schemeClr val="lt1"/>
              </a:solidFill>
              <a:effectLst/>
              <a:uLnTx/>
              <a:uFillTx/>
              <a:latin typeface="+mn-lt"/>
              <a:ea typeface="微软雅黑" panose="020B0503020204020204" pitchFamily="34" charset="-122"/>
              <a:cs typeface="微软雅黑" panose="020B0503020204020204" pitchFamily="34" charset="-122"/>
            </a:endParaRPr>
          </a:p>
        </p:txBody>
      </p:sp>
      <p:sp>
        <p:nvSpPr>
          <p:cNvPr id="39940" name="文本框 3"/>
          <p:cNvSpPr txBox="1"/>
          <p:nvPr/>
        </p:nvSpPr>
        <p:spPr>
          <a:xfrm>
            <a:off x="2651957" y="5624556"/>
            <a:ext cx="7427016" cy="645160"/>
          </a:xfrm>
          <a:prstGeom prst="rect">
            <a:avLst/>
          </a:prstGeom>
          <a:noFill/>
          <a:ln w="9525">
            <a:noFill/>
          </a:ln>
        </p:spPr>
        <p:txBody>
          <a:bodyPr wrap="square">
            <a:spAutoFit/>
          </a:body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提升求职技能、实现一名校园人到职场人的角色转换</a:t>
            </a:r>
            <a:endParaRPr lang="en-US" altLang="zh-CN"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941" name="矩形 4"/>
          <p:cNvSpPr/>
          <p:nvPr/>
        </p:nvSpPr>
        <p:spPr>
          <a:xfrm>
            <a:off x="1217535" y="1740767"/>
            <a:ext cx="5639661" cy="3784600"/>
          </a:xfrm>
          <a:prstGeom prst="rect">
            <a:avLst/>
          </a:prstGeom>
          <a:noFill/>
          <a:ln w="9525">
            <a:noFill/>
          </a:ln>
        </p:spPr>
        <p:txBody>
          <a:bodyPr wrap="square">
            <a:spAutoFit/>
          </a:bodyPr>
          <a:lstStyle/>
          <a:p>
            <a:pPr marL="285750" indent="-285750" eaLnBrk="1" hangingPunct="1">
              <a:lnSpc>
                <a:spcPct val="150000"/>
              </a:lnSpc>
              <a:buFont typeface="Arial" panose="020B0604020202020204" pitchFamily="34" charset="0"/>
              <a:buChar char="•"/>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简历特训</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简历的基本信息和内容</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l" eaLnBrk="1" hangingPunct="1">
              <a:lnSpc>
                <a:spcPct val="150000"/>
              </a:lnSpc>
              <a:buFont typeface="Arial" panose="020B0604020202020204" pitchFamily="34" charset="0"/>
              <a:buChar char="•"/>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简历特训——好简历的金标准</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eaLnBrk="1" hangingPunct="1">
              <a:lnSpc>
                <a:spcPct val="150000"/>
              </a:lnSpc>
              <a:buFont typeface="Arial" panose="020B0604020202020204" pitchFamily="34" charset="0"/>
              <a:buChar char="•"/>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简历特训</a:t>
            </a:r>
            <a:r>
              <a:rPr lang="en-US" altLang="zh-CN"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简历排版和标题</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eaLnBrk="1" hangingPunct="1">
              <a:lnSpc>
                <a:spcPct val="150000"/>
              </a:lnSpc>
              <a:buFont typeface="Arial" panose="020B0604020202020204" pitchFamily="34" charset="0"/>
              <a:buChar char="•"/>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求职着装礼仪</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eaLnBrk="1" hangingPunct="1">
              <a:lnSpc>
                <a:spcPct val="150000"/>
              </a:lnSpc>
              <a:buFont typeface="Arial" panose="020B0604020202020204" pitchFamily="34" charset="0"/>
              <a:buChar char="•"/>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职场管窥：校友访谈录</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eaLnBrk="1" hangingPunct="1">
              <a:lnSpc>
                <a:spcPct val="150000"/>
              </a:lnSpc>
              <a:buFont typeface="Arial" panose="020B0604020202020204" pitchFamily="34" charset="0"/>
              <a:buChar char="•"/>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梦想起航：国际组织实习功略</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eaLnBrk="1" hangingPunct="1">
              <a:lnSpc>
                <a:spcPct val="150000"/>
              </a:lnSpc>
              <a:buFont typeface="Arial" panose="020B0604020202020204" pitchFamily="34" charset="0"/>
              <a:buChar char="•"/>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rPr>
              <a:t>选调之路：青春在基层绽放</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eaLnBrk="1" hangingPunct="1">
              <a:lnSpc>
                <a:spcPct val="150000"/>
              </a:lnSpc>
              <a:buFont typeface="Arial" panose="020B0604020202020204" pitchFamily="34" charset="0"/>
              <a:buChar char="•"/>
            </a:pP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rcRect t="58771"/>
          <a:stretch>
            <a:fillRect/>
          </a:stretch>
        </p:blipFill>
        <p:spPr>
          <a:xfrm>
            <a:off x="7013518" y="1675525"/>
            <a:ext cx="4468887" cy="1905693"/>
          </a:xfrm>
          <a:prstGeom prst="rect">
            <a:avLst/>
          </a:prstGeom>
        </p:spPr>
      </p:pic>
      <p:sp>
        <p:nvSpPr>
          <p:cNvPr id="6" name="圆角矩形 45"/>
          <p:cNvSpPr>
            <a:spLocks noChangeAspect="1"/>
          </p:cNvSpPr>
          <p:nvPr/>
        </p:nvSpPr>
        <p:spPr>
          <a:xfrm>
            <a:off x="9492990" y="3849099"/>
            <a:ext cx="1911628" cy="1583055"/>
          </a:xfrm>
          <a:prstGeom prst="rect">
            <a:avLst/>
          </a:prstGeom>
          <a:blipFill dpi="0" rotWithShape="1">
            <a:blip r:embed="rId2" cstate="screen">
              <a:alphaModFix amt="8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1" name="图片 20" descr="搜狗截图18年11月19日1611_1"/>
          <p:cNvPicPr/>
          <p:nvPr/>
        </p:nvPicPr>
        <p:blipFill rotWithShape="1">
          <a:blip r:embed="rId3"/>
          <a:srcRect l="16474" t="33673" r="30272" b="22446"/>
          <a:stretch>
            <a:fillRect/>
          </a:stretch>
        </p:blipFill>
        <p:spPr bwMode="auto">
          <a:xfrm>
            <a:off x="7103318" y="3883813"/>
            <a:ext cx="2008529" cy="1583055"/>
          </a:xfrm>
          <a:prstGeom prst="rect">
            <a:avLst/>
          </a:prstGeom>
          <a:noFill/>
          <a:ln w="9525">
            <a:noFill/>
            <a:miter lim="800000"/>
            <a:headEnd/>
            <a:tailEnd/>
          </a:ln>
        </p:spPr>
      </p:pic>
      <p:sp>
        <p:nvSpPr>
          <p:cNvPr id="8" name="文本框 7"/>
          <p:cNvSpPr txBox="1"/>
          <p:nvPr/>
        </p:nvSpPr>
        <p:spPr>
          <a:xfrm>
            <a:off x="1435963" y="726331"/>
            <a:ext cx="9051731" cy="1089529"/>
          </a:xfrm>
          <a:prstGeom prst="rect">
            <a:avLst/>
          </a:prstGeom>
        </p:spPr>
        <p:txBody>
          <a:bodyPr vert="horz" lIns="91440" tIns="45720" rIns="91440" bIns="45720" rtlCol="0" anchor="ctr">
            <a:normAutofit/>
          </a:bodyPr>
          <a:lstStyle>
            <a:defPPr>
              <a:defRPr lang="en-US"/>
            </a:defPPr>
            <a:lvl1pPr algn="ctr" eaLnBrk="0" fontAlgn="base" hangingPunct="0">
              <a:lnSpc>
                <a:spcPct val="90000"/>
              </a:lnSpc>
              <a:spcBef>
                <a:spcPct val="0"/>
              </a:spcBef>
              <a:spcAft>
                <a:spcPct val="0"/>
              </a:spcAft>
              <a:defRPr sz="3600" b="1">
                <a:solidFill>
                  <a:schemeClr val="accent1">
                    <a:lumMod val="75000"/>
                  </a:schemeClr>
                </a:solidFill>
                <a:latin typeface="微软雅黑" panose="020B0503020204020204" pitchFamily="34" charset="-122"/>
                <a:ea typeface="微软雅黑" panose="020B0503020204020204" pitchFamily="34" charset="-122"/>
              </a:defRPr>
            </a:lvl1pPr>
          </a:lstStyle>
          <a:p>
            <a:r>
              <a:rPr lang="zh-CN" altLang="en-US" sz="2800" dirty="0">
                <a:sym typeface="+mn-ea"/>
              </a:rPr>
              <a:t>线上就业资源：</a:t>
            </a:r>
            <a:r>
              <a:rPr lang="zh-CN" altLang="zh-CN" sz="2800" dirty="0">
                <a:sym typeface="+mn-ea"/>
              </a:rPr>
              <a:t>就业指导系列慕课</a:t>
            </a:r>
            <a:endParaRPr lang="zh-CN" altLang="zh-CN" sz="2800" dirty="0">
              <a:sym typeface="+mn-ea"/>
            </a:endParaRPr>
          </a:p>
        </p:txBody>
      </p:sp>
      <p:sp>
        <p:nvSpPr>
          <p:cNvPr id="17" name="文本框 9"/>
          <p:cNvSpPr txBox="1"/>
          <p:nvPr/>
        </p:nvSpPr>
        <p:spPr>
          <a:xfrm>
            <a:off x="982345" y="188595"/>
            <a:ext cx="4455160"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决策与行动：线上课程资源</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20" name="直接连接符 19"/>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11746061" y="6309320"/>
            <a:ext cx="444352" cy="39878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25"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22529"/>
          <p:cNvSpPr>
            <a:spLocks noGrp="1"/>
          </p:cNvSpPr>
          <p:nvPr>
            <p:ph type="title"/>
          </p:nvPr>
        </p:nvSpPr>
        <p:spPr>
          <a:xfrm>
            <a:off x="592995" y="456883"/>
            <a:ext cx="10971086" cy="1143000"/>
          </a:xfrm>
        </p:spPr>
        <p:txBody>
          <a:bodyPr vert="horz" lIns="91440" tIns="45720" rIns="91440" bIns="45720" rtlCol="0" anchor="ctr">
            <a:normAutofit/>
          </a:bodyPr>
          <a:lstStyle/>
          <a:p>
            <a:pPr defTabSz="457200" eaLnBrk="0" hangingPunct="0">
              <a:lnSpc>
                <a:spcPct val="90000"/>
              </a:lnSpc>
            </a:pPr>
            <a:r>
              <a:rPr lang="zh-CN" altLang="en-US" sz="2800" b="1" dirty="0">
                <a:solidFill>
                  <a:schemeClr val="accent1">
                    <a:lumMod val="75000"/>
                  </a:schemeClr>
                </a:solidFill>
                <a:latin typeface="微软雅黑" panose="020B0503020204020204" pitchFamily="34" charset="-122"/>
                <a:cs typeface="+mn-cs"/>
                <a:sym typeface="+mn-ea"/>
              </a:rPr>
              <a:t>线上就业资源：</a:t>
            </a:r>
            <a:r>
              <a:rPr lang="zh-CN" altLang="en-US" sz="2800" b="1" dirty="0">
                <a:solidFill>
                  <a:schemeClr val="accent1">
                    <a:lumMod val="75000"/>
                  </a:schemeClr>
                </a:solidFill>
                <a:latin typeface="微软雅黑" panose="020B0503020204020204" pitchFamily="34" charset="-122"/>
                <a:cs typeface="+mn-cs"/>
              </a:rPr>
              <a:t>就业创业直播平台</a:t>
            </a:r>
            <a:endParaRPr lang="zh-CN" altLang="en-US" sz="2800" b="1" dirty="0">
              <a:solidFill>
                <a:schemeClr val="accent1">
                  <a:lumMod val="75000"/>
                </a:schemeClr>
              </a:solidFill>
              <a:latin typeface="微软雅黑" panose="020B0503020204020204" pitchFamily="34" charset="-122"/>
              <a:cs typeface="+mn-cs"/>
            </a:endParaRPr>
          </a:p>
        </p:txBody>
      </p:sp>
      <p:sp>
        <p:nvSpPr>
          <p:cNvPr id="43011" name="文本占位符 22530"/>
          <p:cNvSpPr>
            <a:spLocks noGrp="1"/>
          </p:cNvSpPr>
          <p:nvPr>
            <p:ph idx="1"/>
          </p:nvPr>
        </p:nvSpPr>
        <p:spPr>
          <a:xfrm>
            <a:off x="609600" y="1600200"/>
            <a:ext cx="11269980" cy="4526280"/>
          </a:xfrm>
        </p:spPr>
        <p:txBody>
          <a:bodyPr vert="horz" wrap="square" lIns="91408" tIns="45703" rIns="91408" bIns="45703" anchor="t"/>
          <a:lstStyle/>
          <a:p>
            <a:pPr marL="0" indent="0" eaLnBrk="1" hangingPunct="1">
              <a:buNone/>
            </a:pPr>
            <a:endParaRPr lang="en-US" altLang="zh-CN" sz="2000" dirty="0"/>
          </a:p>
          <a:p>
            <a:pPr marL="0" indent="0" eaLnBrk="1" hangingPunct="1">
              <a:buNone/>
            </a:pPr>
            <a:endParaRPr lang="en-US" altLang="zh-CN" sz="2000" dirty="0"/>
          </a:p>
          <a:p>
            <a:pPr marL="0" indent="0" eaLnBrk="1" hangingPunct="1">
              <a:buNone/>
            </a:pPr>
            <a:endParaRPr lang="zh-CN" altLang="en-US" sz="2000" dirty="0"/>
          </a:p>
        </p:txBody>
      </p:sp>
      <p:sp>
        <p:nvSpPr>
          <p:cNvPr id="4" name="文本框 3"/>
          <p:cNvSpPr txBox="1"/>
          <p:nvPr/>
        </p:nvSpPr>
        <p:spPr>
          <a:xfrm>
            <a:off x="592839" y="2721106"/>
            <a:ext cx="2221454" cy="4226798"/>
          </a:xfrm>
          <a:prstGeom prst="rect">
            <a:avLst/>
          </a:prstGeom>
          <a:noFill/>
        </p:spPr>
        <p:txBody>
          <a:bodyPr wrap="square" rtlCol="0" anchor="t">
            <a:spAutoFit/>
          </a:bodyPr>
          <a:lstStyle/>
          <a:p>
            <a:pPr fontAlgn="auto">
              <a:lnSpc>
                <a:spcPct val="150000"/>
              </a:lnSpc>
            </a:pPr>
            <a:endParaRPr lang="zh-CN" altLang="en-US" sz="1600" dirty="0">
              <a:latin typeface="微软雅黑" panose="020B0503020204020204" pitchFamily="34" charset="-122"/>
              <a:ea typeface="微软雅黑" panose="020B0503020204020204" pitchFamily="34" charset="-122"/>
              <a:sym typeface="+mn-ea"/>
            </a:endParaRPr>
          </a:p>
          <a:p>
            <a:pPr fontAlgn="auto">
              <a:lnSpc>
                <a:spcPct val="150000"/>
              </a:lnSpc>
            </a:pPr>
            <a:r>
              <a:rPr lang="zh-CN" altLang="en-US" sz="1600" dirty="0">
                <a:latin typeface="微软雅黑" panose="020B0503020204020204" pitchFamily="34" charset="-122"/>
                <a:ea typeface="微软雅黑" panose="020B0503020204020204" pitchFamily="34" charset="-122"/>
                <a:sym typeface="+mn-ea"/>
              </a:rPr>
              <a:t>   </a:t>
            </a:r>
            <a:r>
              <a:rPr lang="zh-CN" altLang="en-US" sz="2400" dirty="0">
                <a:latin typeface="微软雅黑" panose="020B0503020204020204" pitchFamily="34" charset="-122"/>
                <a:ea typeface="微软雅黑" panose="020B0503020204020204" pitchFamily="34" charset="-122"/>
                <a:sym typeface="+mn-ea"/>
              </a:rPr>
              <a:t>生涯规划</a:t>
            </a:r>
            <a:endParaRPr lang="zh-CN" altLang="en-US" sz="2400" dirty="0">
              <a:latin typeface="微软雅黑" panose="020B0503020204020204" pitchFamily="34" charset="-122"/>
              <a:ea typeface="微软雅黑" panose="020B0503020204020204" pitchFamily="34" charset="-122"/>
            </a:endParaRPr>
          </a:p>
          <a:p>
            <a:pPr fontAlgn="auto">
              <a:lnSpc>
                <a:spcPct val="150000"/>
              </a:lnSpc>
            </a:pPr>
            <a:r>
              <a:rPr lang="zh-CN" altLang="en-US" sz="2400" dirty="0">
                <a:latin typeface="微软雅黑" panose="020B0503020204020204" pitchFamily="34" charset="-122"/>
                <a:ea typeface="微软雅黑" panose="020B0503020204020204" pitchFamily="34" charset="-122"/>
                <a:sym typeface="+mn-ea"/>
              </a:rPr>
              <a:t>  就业指导</a:t>
            </a:r>
            <a:endParaRPr lang="zh-CN" altLang="en-US" sz="2400" dirty="0">
              <a:latin typeface="微软雅黑" panose="020B0503020204020204" pitchFamily="34" charset="-122"/>
              <a:ea typeface="微软雅黑" panose="020B0503020204020204" pitchFamily="34" charset="-122"/>
              <a:sym typeface="+mn-ea"/>
            </a:endParaRPr>
          </a:p>
          <a:p>
            <a:pPr fontAlgn="auto">
              <a:lnSpc>
                <a:spcPct val="150000"/>
              </a:lnSpc>
            </a:pPr>
            <a:r>
              <a:rPr lang="zh-CN" altLang="en-US" sz="2400" dirty="0">
                <a:latin typeface="微软雅黑" panose="020B0503020204020204" pitchFamily="34" charset="-122"/>
                <a:ea typeface="微软雅黑" panose="020B0503020204020204" pitchFamily="34" charset="-122"/>
                <a:sym typeface="+mn-ea"/>
              </a:rPr>
              <a:t>  创新创业</a:t>
            </a:r>
            <a:endParaRPr lang="zh-CN" altLang="en-US" sz="2400" dirty="0">
              <a:latin typeface="微软雅黑" panose="020B0503020204020204" pitchFamily="34" charset="-122"/>
              <a:ea typeface="微软雅黑" panose="020B0503020204020204" pitchFamily="34" charset="-122"/>
            </a:endParaRPr>
          </a:p>
          <a:p>
            <a:pPr fontAlgn="auto">
              <a:lnSpc>
                <a:spcPct val="150000"/>
              </a:lnSpc>
            </a:pPr>
            <a:endParaRPr lang="zh-CN" altLang="en-US" sz="1600" dirty="0">
              <a:latin typeface="微软雅黑" panose="020B0503020204020204" pitchFamily="34" charset="-122"/>
              <a:ea typeface="微软雅黑" panose="020B0503020204020204" pitchFamily="34" charset="-122"/>
              <a:sym typeface="+mn-ea"/>
            </a:endParaRPr>
          </a:p>
          <a:p>
            <a:pPr fontAlgn="auto">
              <a:lnSpc>
                <a:spcPct val="150000"/>
              </a:lnSpc>
              <a:spcBef>
                <a:spcPts val="1000"/>
              </a:spcBef>
            </a:pPr>
            <a:r>
              <a:rPr lang="zh-CN" altLang="en-US" sz="1600" dirty="0">
                <a:latin typeface="微软雅黑" panose="020B0503020204020204" pitchFamily="34" charset="-122"/>
                <a:ea typeface="微软雅黑" panose="020B0503020204020204" pitchFamily="34" charset="-122"/>
              </a:rPr>
              <a:t> </a:t>
            </a:r>
            <a:endParaRPr lang="zh-CN" altLang="en-US" sz="1600" dirty="0">
              <a:latin typeface="微软雅黑" panose="020B0503020204020204" pitchFamily="34" charset="-122"/>
              <a:ea typeface="微软雅黑" panose="020B0503020204020204" pitchFamily="34" charset="-122"/>
            </a:endParaRPr>
          </a:p>
          <a:p>
            <a:pPr fontAlgn="auto">
              <a:lnSpc>
                <a:spcPct val="150000"/>
              </a:lnSpc>
              <a:spcBef>
                <a:spcPts val="1000"/>
              </a:spcBef>
            </a:pPr>
            <a:endParaRPr lang="zh-CN" altLang="en-US" sz="1600" dirty="0">
              <a:latin typeface="微软雅黑" panose="020B0503020204020204" pitchFamily="34" charset="-122"/>
              <a:ea typeface="微软雅黑" panose="020B0503020204020204" pitchFamily="34" charset="-122"/>
            </a:endParaRPr>
          </a:p>
          <a:p>
            <a:endParaRPr lang="zh-CN" altLang="en-US" sz="1600" dirty="0">
              <a:ea typeface="微软雅黑" panose="020B0503020204020204" pitchFamily="34" charset="-122"/>
            </a:endParaRPr>
          </a:p>
          <a:p>
            <a:endParaRPr lang="zh-CN" altLang="en-US" sz="1600" dirty="0">
              <a:ea typeface="微软雅黑" panose="020B0503020204020204" pitchFamily="34" charset="-122"/>
            </a:endParaRPr>
          </a:p>
          <a:p>
            <a:endParaRPr lang="zh-CN" altLang="en-US" sz="1600" dirty="0">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94444" y="1521178"/>
            <a:ext cx="2818878" cy="1199928"/>
          </a:xfrm>
          <a:prstGeom prst="rect">
            <a:avLst/>
          </a:prstGeom>
        </p:spPr>
      </p:pic>
      <p:sp>
        <p:nvSpPr>
          <p:cNvPr id="6" name="文本框 5"/>
          <p:cNvSpPr txBox="1"/>
          <p:nvPr/>
        </p:nvSpPr>
        <p:spPr>
          <a:xfrm>
            <a:off x="1558702" y="6041058"/>
            <a:ext cx="10509209" cy="706755"/>
          </a:xfrm>
          <a:prstGeom prst="rect">
            <a:avLst/>
          </a:prstGeom>
          <a:noFill/>
        </p:spPr>
        <p:txBody>
          <a:bodyPr wrap="square" rtlCol="0" anchor="t">
            <a:spAutoFit/>
          </a:bodyPr>
          <a:lstStyle/>
          <a:p>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登录用户名为：zju+学号，初始密码为：123456，登陆后请及时修改密码</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文本框 9"/>
          <p:cNvSpPr txBox="1"/>
          <p:nvPr/>
        </p:nvSpPr>
        <p:spPr>
          <a:xfrm>
            <a:off x="982345" y="188595"/>
            <a:ext cx="4072255"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决策与行动：线上课程资源</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21" name="直接连接符 20"/>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11746061" y="6309320"/>
            <a:ext cx="444352" cy="39878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25"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pic>
        <p:nvPicPr>
          <p:cNvPr id="2" name="图片 1"/>
          <p:cNvPicPr>
            <a:picLocks noChangeAspect="1"/>
          </p:cNvPicPr>
          <p:nvPr/>
        </p:nvPicPr>
        <p:blipFill>
          <a:blip r:embed="rId2"/>
          <a:stretch>
            <a:fillRect/>
          </a:stretch>
        </p:blipFill>
        <p:spPr>
          <a:xfrm>
            <a:off x="3871595" y="1407795"/>
            <a:ext cx="6361430" cy="463296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内容占位符 5"/>
          <p:cNvGraphicFramePr/>
          <p:nvPr>
            <p:custDataLst>
              <p:tags r:id="rId1"/>
            </p:custDataLst>
          </p:nvPr>
        </p:nvGraphicFramePr>
        <p:xfrm>
          <a:off x="470461" y="2179108"/>
          <a:ext cx="10765070" cy="3836400"/>
        </p:xfrm>
        <a:graphic>
          <a:graphicData uri="http://schemas.openxmlformats.org/drawingml/2006/table">
            <a:tbl>
              <a:tblPr>
                <a:effectLst>
                  <a:outerShdw blurRad="114300" dist="38100" dir="2700000" algn="tl" rotWithShape="0">
                    <a:prstClr val="black">
                      <a:alpha val="20000"/>
                    </a:prstClr>
                  </a:outerShdw>
                </a:effectLst>
              </a:tblPr>
              <a:tblGrid>
                <a:gridCol w="1017178"/>
                <a:gridCol w="5773836"/>
                <a:gridCol w="3974056"/>
              </a:tblGrid>
              <a:tr h="352684">
                <a:tc>
                  <a:txBody>
                    <a:bodyPr/>
                    <a:lstStyle/>
                    <a:p>
                      <a:pPr algn="ctr" fontAlgn="ctr"/>
                      <a:r>
                        <a:rPr lang="zh-CN" altLang="en-US" sz="1800" b="1" i="0" u="none" strike="noStrike" dirty="0">
                          <a:solidFill>
                            <a:schemeClr val="bg1"/>
                          </a:solidFill>
                          <a:latin typeface="微软雅黑" panose="020B0503020204020204" pitchFamily="34" charset="-122"/>
                          <a:ea typeface="微软雅黑" panose="020B0503020204020204" pitchFamily="34" charset="-122"/>
                        </a:rPr>
                        <a:t>序号</a:t>
                      </a:r>
                      <a:endParaRPr lang="zh-CN" altLang="en-US" sz="1800" b="1" i="0" u="none" strike="noStrike" dirty="0">
                        <a:solidFill>
                          <a:schemeClr val="bg1"/>
                        </a:solidFill>
                        <a:latin typeface="微软雅黑" panose="020B0503020204020204" pitchFamily="34" charset="-122"/>
                        <a:ea typeface="微软雅黑" panose="020B0503020204020204" pitchFamily="34" charset="-122"/>
                      </a:endParaRPr>
                    </a:p>
                  </a:txBody>
                  <a:tcPr marL="91408" marR="91408" marT="45703" marB="4570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F88"/>
                    </a:solidFill>
                  </a:tcPr>
                </a:tc>
                <a:tc>
                  <a:txBody>
                    <a:bodyPr/>
                    <a:lstStyle/>
                    <a:p>
                      <a:pPr algn="ctr" fontAlgn="ctr"/>
                      <a:r>
                        <a:rPr lang="zh-CN" altLang="en-US" sz="1800" b="1" i="0" u="none" strike="noStrike" dirty="0" smtClean="0">
                          <a:solidFill>
                            <a:schemeClr val="bg1"/>
                          </a:solidFill>
                          <a:latin typeface="微软雅黑" panose="020B0503020204020204" pitchFamily="34" charset="-122"/>
                          <a:ea typeface="微软雅黑" panose="020B0503020204020204" pitchFamily="34" charset="-122"/>
                        </a:rPr>
                        <a:t>平台名称</a:t>
                      </a:r>
                      <a:endParaRPr lang="zh-CN" altLang="en-US" sz="1800" b="1" i="0" u="none" strike="noStrike" dirty="0" smtClean="0">
                        <a:solidFill>
                          <a:schemeClr val="bg1"/>
                        </a:solidFill>
                        <a:latin typeface="微软雅黑" panose="020B0503020204020204" pitchFamily="34" charset="-122"/>
                        <a:ea typeface="微软雅黑" panose="020B0503020204020204" pitchFamily="34" charset="-122"/>
                      </a:endParaRPr>
                    </a:p>
                  </a:txBody>
                  <a:tcPr marL="91408" marR="91408" marT="45703" marB="4570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F88"/>
                    </a:solidFill>
                  </a:tcPr>
                </a:tc>
                <a:tc>
                  <a:txBody>
                    <a:bodyPr/>
                    <a:lstStyle/>
                    <a:p>
                      <a:pPr algn="ctr" fontAlgn="ctr"/>
                      <a:r>
                        <a:rPr lang="zh-CN" altLang="en-US" sz="1800" b="1" i="0" u="none" strike="noStrike" dirty="0" smtClean="0">
                          <a:solidFill>
                            <a:schemeClr val="bg1"/>
                          </a:solidFill>
                          <a:latin typeface="微软雅黑" panose="020B0503020204020204" pitchFamily="34" charset="-122"/>
                          <a:ea typeface="微软雅黑" panose="020B0503020204020204" pitchFamily="34" charset="-122"/>
                        </a:rPr>
                        <a:t>牵头单位</a:t>
                      </a:r>
                      <a:endParaRPr lang="zh-CN" altLang="en-US" sz="1800" b="1" i="0" u="none" strike="noStrike" dirty="0" smtClean="0">
                        <a:solidFill>
                          <a:schemeClr val="bg1"/>
                        </a:solidFill>
                        <a:latin typeface="微软雅黑" panose="020B0503020204020204" pitchFamily="34" charset="-122"/>
                        <a:ea typeface="微软雅黑" panose="020B0503020204020204" pitchFamily="34" charset="-122"/>
                      </a:endParaRPr>
                    </a:p>
                  </a:txBody>
                  <a:tcPr marL="91408" marR="91408" marT="45703" marB="4570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3F88"/>
                    </a:solidFill>
                  </a:tcPr>
                </a:tc>
              </a:tr>
              <a:tr h="362520">
                <a:tc>
                  <a:txBody>
                    <a:bodyPr/>
                    <a:lstStyle/>
                    <a:p>
                      <a:pPr algn="ctr" fontAlgn="ctr"/>
                      <a:r>
                        <a:rPr lang="en-US" altLang="zh-CN" sz="1200" b="0" i="0" u="none" strike="noStrike" dirty="0">
                          <a:solidFill>
                            <a:srgbClr val="000000"/>
                          </a:solidFill>
                          <a:latin typeface="微软雅黑" panose="020B0503020204020204" pitchFamily="34" charset="-122"/>
                          <a:ea typeface="微软雅黑" panose="020B0503020204020204" pitchFamily="34" charset="-122"/>
                        </a:rPr>
                        <a:t>1</a:t>
                      </a:r>
                      <a:endParaRPr lang="en-US" altLang="zh-CN" sz="1200" b="0" i="0" u="none" strike="noStrike" dirty="0">
                        <a:solidFill>
                          <a:srgbClr val="000000"/>
                        </a:solidFill>
                        <a:latin typeface="微软雅黑" panose="020B0503020204020204" pitchFamily="34" charset="-122"/>
                        <a:ea typeface="微软雅黑" panose="020B0503020204020204" pitchFamily="34" charset="-122"/>
                      </a:endParaRPr>
                    </a:p>
                  </a:txBody>
                  <a:tcPr marL="91408" marR="91408" marT="45703" marB="4570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国防军工就业战略指导平台</a:t>
                      </a:r>
                      <a:endPar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ClrTx/>
                        <a:buSzTx/>
                        <a:buFontTx/>
                      </a:pP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机械工程学院</a:t>
                      </a:r>
                      <a:endPar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2520">
                <a:tc>
                  <a:txBody>
                    <a:bodyPr/>
                    <a:lstStyle/>
                    <a:p>
                      <a:pPr algn="ctr" fontAlgn="ctr"/>
                      <a:r>
                        <a:rPr lang="en-US" altLang="zh-CN" sz="1200" b="0" i="0" u="none" strike="noStrike" dirty="0">
                          <a:solidFill>
                            <a:srgbClr val="000000"/>
                          </a:solidFill>
                          <a:latin typeface="微软雅黑" panose="020B0503020204020204" pitchFamily="34" charset="-122"/>
                          <a:ea typeface="微软雅黑" panose="020B0503020204020204" pitchFamily="34" charset="-122"/>
                        </a:rPr>
                        <a:t>2</a:t>
                      </a:r>
                      <a:endParaRPr lang="en-US" altLang="zh-CN" sz="1200" b="0" i="0" u="none" strike="noStrike" dirty="0">
                        <a:solidFill>
                          <a:srgbClr val="000000"/>
                        </a:solidFill>
                        <a:latin typeface="微软雅黑" panose="020B0503020204020204" pitchFamily="34" charset="-122"/>
                        <a:ea typeface="微软雅黑" panose="020B0503020204020204" pitchFamily="34" charset="-122"/>
                      </a:endParaRPr>
                    </a:p>
                  </a:txBody>
                  <a:tcPr marL="91408" marR="91408" marT="45703" marB="4570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mn-cs"/>
                        </a:rPr>
                        <a:t>选调</a:t>
                      </a: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mn-cs"/>
                        </a:rPr>
                        <a:t>就业</a:t>
                      </a: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战略</a:t>
                      </a: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mn-cs"/>
                        </a:rPr>
                        <a:t>指导平台</a:t>
                      </a:r>
                      <a:endPar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mn-cs"/>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ClrTx/>
                        <a:buSzTx/>
                        <a:buFontTx/>
                      </a:pP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公共管理学院</a:t>
                      </a:r>
                      <a:endPar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62520">
                <a:tc>
                  <a:txBody>
                    <a:bodyPr/>
                    <a:lstStyle/>
                    <a:p>
                      <a:pPr algn="ctr" fontAlgn="ctr"/>
                      <a:r>
                        <a:rPr lang="en-US" altLang="zh-CN" sz="1200" b="0" i="0" u="none" strike="noStrike" dirty="0">
                          <a:solidFill>
                            <a:srgbClr val="000000"/>
                          </a:solidFill>
                          <a:latin typeface="微软雅黑" panose="020B0503020204020204" pitchFamily="34" charset="-122"/>
                          <a:ea typeface="微软雅黑" panose="020B0503020204020204" pitchFamily="34" charset="-122"/>
                        </a:rPr>
                        <a:t>3</a:t>
                      </a:r>
                      <a:endParaRPr lang="en-US" altLang="zh-CN" sz="1200" b="0" i="0" u="none" strike="noStrike" dirty="0">
                        <a:solidFill>
                          <a:srgbClr val="000000"/>
                        </a:solidFill>
                        <a:latin typeface="微软雅黑" panose="020B0503020204020204" pitchFamily="34" charset="-122"/>
                        <a:ea typeface="微软雅黑" panose="020B0503020204020204" pitchFamily="34" charset="-122"/>
                      </a:endParaRPr>
                    </a:p>
                  </a:txBody>
                  <a:tcPr marL="91408" marR="91408" marT="45703" marB="4570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国际组织实习就业</a:t>
                      </a: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战略</a:t>
                      </a: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指导平台</a:t>
                      </a:r>
                      <a:endPar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ClrTx/>
                        <a:buSzTx/>
                        <a:buFontTx/>
                      </a:pP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外国语言文化与国际交流学院</a:t>
                      </a:r>
                      <a:endPar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2520">
                <a:tc>
                  <a:txBody>
                    <a:bodyPr/>
                    <a:lstStyle/>
                    <a:p>
                      <a:pPr algn="ctr" fontAlgn="ctr"/>
                      <a:r>
                        <a:rPr lang="en-US" altLang="zh-CN" sz="1200" b="0" i="0" u="none" strike="noStrike" dirty="0">
                          <a:solidFill>
                            <a:srgbClr val="000000"/>
                          </a:solidFill>
                          <a:latin typeface="微软雅黑" panose="020B0503020204020204" pitchFamily="34" charset="-122"/>
                          <a:ea typeface="微软雅黑" panose="020B0503020204020204" pitchFamily="34" charset="-122"/>
                        </a:rPr>
                        <a:t>4</a:t>
                      </a:r>
                      <a:endParaRPr lang="en-US" altLang="zh-CN" sz="1200" b="0" i="0" u="none" strike="noStrike" dirty="0">
                        <a:solidFill>
                          <a:srgbClr val="000000"/>
                        </a:solidFill>
                        <a:latin typeface="微软雅黑" panose="020B0503020204020204" pitchFamily="34" charset="-122"/>
                        <a:ea typeface="微软雅黑" panose="020B0503020204020204" pitchFamily="34" charset="-122"/>
                      </a:endParaRPr>
                    </a:p>
                  </a:txBody>
                  <a:tcPr marL="91408" marR="91408" marT="45703" marB="4570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国家级科研机构就业</a:t>
                      </a: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战略</a:t>
                      </a: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指导平台</a:t>
                      </a:r>
                      <a:endPar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ClrTx/>
                        <a:buSzTx/>
                        <a:buFontTx/>
                      </a:pP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数学科学学院</a:t>
                      </a:r>
                      <a:endPar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62520">
                <a:tc>
                  <a:txBody>
                    <a:bodyPr/>
                    <a:lstStyle/>
                    <a:p>
                      <a:pPr algn="ctr" fontAlgn="ctr"/>
                      <a:r>
                        <a:rPr lang="en-US" altLang="zh-CN" sz="1200" b="0" i="0" u="none" strike="noStrike" dirty="0">
                          <a:solidFill>
                            <a:srgbClr val="000000"/>
                          </a:solidFill>
                          <a:latin typeface="微软雅黑" panose="020B0503020204020204" pitchFamily="34" charset="-122"/>
                          <a:ea typeface="微软雅黑" panose="020B0503020204020204" pitchFamily="34" charset="-122"/>
                        </a:rPr>
                        <a:t>5</a:t>
                      </a:r>
                      <a:endParaRPr lang="en-US" altLang="zh-CN" sz="1200" b="0" i="0" u="none" strike="noStrike" dirty="0">
                        <a:solidFill>
                          <a:srgbClr val="000000"/>
                        </a:solidFill>
                        <a:latin typeface="微软雅黑" panose="020B0503020204020204" pitchFamily="34" charset="-122"/>
                        <a:ea typeface="微软雅黑" panose="020B0503020204020204" pitchFamily="34" charset="-122"/>
                      </a:endParaRPr>
                    </a:p>
                  </a:txBody>
                  <a:tcPr marL="91408" marR="91408" marT="45703" marB="4570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mn-cs"/>
                        </a:rPr>
                        <a:t>重要国企央企就业</a:t>
                      </a: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战略</a:t>
                      </a: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mn-cs"/>
                        </a:rPr>
                        <a:t>指导平台</a:t>
                      </a:r>
                      <a:endPar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mn-cs"/>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ClrTx/>
                        <a:buSzTx/>
                        <a:buFontTx/>
                      </a:pP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电气工程学院</a:t>
                      </a:r>
                      <a:endPar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2520">
                <a:tc>
                  <a:txBody>
                    <a:bodyPr/>
                    <a:lstStyle/>
                    <a:p>
                      <a:pPr algn="ctr" fontAlgn="ctr"/>
                      <a:r>
                        <a:rPr lang="en-US" altLang="zh-CN" sz="1200" b="0" i="0" u="none" strike="noStrike" dirty="0">
                          <a:solidFill>
                            <a:srgbClr val="000000"/>
                          </a:solidFill>
                          <a:latin typeface="微软雅黑" panose="020B0503020204020204" pitchFamily="34" charset="-122"/>
                          <a:ea typeface="微软雅黑" panose="020B0503020204020204" pitchFamily="34" charset="-122"/>
                        </a:rPr>
                        <a:t>6</a:t>
                      </a:r>
                      <a:endParaRPr lang="en-US" altLang="zh-CN" sz="1200" b="0" i="0" u="none" strike="noStrike" dirty="0">
                        <a:solidFill>
                          <a:srgbClr val="000000"/>
                        </a:solidFill>
                        <a:latin typeface="微软雅黑" panose="020B0503020204020204" pitchFamily="34" charset="-122"/>
                        <a:ea typeface="微软雅黑" panose="020B0503020204020204" pitchFamily="34" charset="-122"/>
                      </a:endParaRPr>
                    </a:p>
                  </a:txBody>
                  <a:tcPr marL="91408" marR="91408" marT="45703" marB="4570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重要金融机构就业</a:t>
                      </a: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战略</a:t>
                      </a: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指导平台</a:t>
                      </a:r>
                      <a:endPar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ClrTx/>
                        <a:buSzTx/>
                        <a:buFontTx/>
                      </a:pP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经济学院</a:t>
                      </a:r>
                      <a:endPar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62520">
                <a:tc>
                  <a:txBody>
                    <a:bodyPr/>
                    <a:lstStyle/>
                    <a:p>
                      <a:pPr algn="ctr" fontAlgn="ctr"/>
                      <a:r>
                        <a:rPr lang="en-US" altLang="zh-CN" sz="1200" b="0" i="0" u="none" strike="noStrike" dirty="0">
                          <a:solidFill>
                            <a:srgbClr val="000000"/>
                          </a:solidFill>
                          <a:latin typeface="微软雅黑" panose="020B0503020204020204" pitchFamily="34" charset="-122"/>
                          <a:ea typeface="微软雅黑" panose="020B0503020204020204" pitchFamily="34" charset="-122"/>
                        </a:rPr>
                        <a:t>7</a:t>
                      </a:r>
                      <a:endParaRPr lang="en-US" altLang="zh-CN" sz="1200" b="0" i="0" u="none" strike="noStrike" dirty="0">
                        <a:solidFill>
                          <a:srgbClr val="000000"/>
                        </a:solidFill>
                        <a:latin typeface="微软雅黑" panose="020B0503020204020204" pitchFamily="34" charset="-122"/>
                        <a:ea typeface="微软雅黑" panose="020B0503020204020204" pitchFamily="34" charset="-122"/>
                      </a:endParaRPr>
                    </a:p>
                  </a:txBody>
                  <a:tcPr marL="91408" marR="91408" marT="45703" marB="4570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乡村振兴就业</a:t>
                      </a: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战略</a:t>
                      </a: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指导平台</a:t>
                      </a:r>
                      <a:endPar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buClrTx/>
                        <a:buSzTx/>
                        <a:buFontTx/>
                      </a:pP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农业与生物技术学院</a:t>
                      </a:r>
                      <a:endPar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66517">
                <a:tc>
                  <a:txBody>
                    <a:bodyPr/>
                    <a:lstStyle/>
                    <a:p>
                      <a:pPr algn="ctr" fontAlgn="ctr"/>
                      <a:r>
                        <a:rPr lang="en-US" altLang="zh-CN" sz="1200" b="0" i="0" u="none" strike="noStrike" dirty="0">
                          <a:solidFill>
                            <a:srgbClr val="000000"/>
                          </a:solidFill>
                          <a:latin typeface="微软雅黑" panose="020B0503020204020204" pitchFamily="34" charset="-122"/>
                          <a:ea typeface="微软雅黑" panose="020B0503020204020204" pitchFamily="34" charset="-122"/>
                        </a:rPr>
                        <a:t>8</a:t>
                      </a:r>
                      <a:endParaRPr lang="en-US" altLang="zh-CN" sz="1200" b="0" i="0" u="none" strike="noStrike" dirty="0">
                        <a:solidFill>
                          <a:srgbClr val="000000"/>
                        </a:solidFill>
                        <a:latin typeface="微软雅黑" panose="020B0503020204020204" pitchFamily="34" charset="-122"/>
                        <a:ea typeface="微软雅黑" panose="020B0503020204020204" pitchFamily="34" charset="-122"/>
                      </a:endParaRPr>
                    </a:p>
                  </a:txBody>
                  <a:tcPr marL="91408" marR="91408" marT="45703" marB="4570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mn-cs"/>
                        </a:rPr>
                        <a:t>大健康就业</a:t>
                      </a: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战略</a:t>
                      </a:r>
                      <a:r>
                        <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mn-cs"/>
                        </a:rPr>
                        <a:t>指导平台</a:t>
                      </a:r>
                      <a:endParaRPr lang="zh-CN" altLang="en-US" sz="1400" b="0" i="0" u="none" strike="noStrike" kern="1200" dirty="0" smtClean="0">
                        <a:solidFill>
                          <a:srgbClr val="000000"/>
                        </a:solidFill>
                        <a:latin typeface="微软雅黑" panose="020B0503020204020204" pitchFamily="34" charset="-122"/>
                        <a:ea typeface="微软雅黑" panose="020B0503020204020204" pitchFamily="34" charset="-122"/>
                        <a:cs typeface="+mn-cs"/>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buClrTx/>
                        <a:buSzTx/>
                        <a:buFontTx/>
                      </a:pPr>
                      <a:r>
                        <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医学院</a:t>
                      </a:r>
                      <a:endParaRPr lang="zh-CN" altLang="en-US" sz="14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466517">
                <a:tc>
                  <a:txBody>
                    <a:bodyPr/>
                    <a:lstStyle/>
                    <a:p>
                      <a:pPr marL="0" algn="ctr" defTabSz="914400" rtl="0" eaLnBrk="1" fontAlgn="ctr" latinLnBrk="0" hangingPunct="1">
                        <a:buClrTx/>
                        <a:buSzTx/>
                        <a:buFontTx/>
                      </a:pPr>
                      <a:r>
                        <a:rPr lang="en-US" altLang="zh-CN" sz="1400"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9</a:t>
                      </a:r>
                      <a:endParaRPr lang="en-US" altLang="zh-CN" sz="1400"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1408" marR="91408" marT="45703" marB="45703"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buClrTx/>
                        <a:buSzTx/>
                        <a:buFontTx/>
                      </a:pPr>
                      <a:r>
                        <a:rPr lang="zh-CN" altLang="en-US" sz="1400"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重要媒体就业</a:t>
                      </a:r>
                      <a:r>
                        <a:rPr lang="zh-CN" altLang="en-US" sz="1400"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mn-ea"/>
                        </a:rPr>
                        <a:t>战略</a:t>
                      </a:r>
                      <a:r>
                        <a:rPr lang="zh-CN" altLang="en-US" sz="1400"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指导平台</a:t>
                      </a:r>
                      <a:endParaRPr lang="zh-CN" altLang="en-US" sz="1400"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ctr" latinLnBrk="0" hangingPunct="1">
                        <a:buClrTx/>
                        <a:buSzTx/>
                        <a:buFontTx/>
                      </a:pPr>
                      <a:r>
                        <a:rPr lang="zh-CN" altLang="en-US" sz="1400"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传媒与国际文化学院</a:t>
                      </a:r>
                      <a:endParaRPr lang="zh-CN" altLang="en-US" sz="1400" kern="1200" dirty="0" smtClean="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9521" marR="9521" marT="9521"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9" name="矩形 8"/>
          <p:cNvSpPr/>
          <p:nvPr/>
        </p:nvSpPr>
        <p:spPr>
          <a:xfrm>
            <a:off x="1958340" y="738718"/>
            <a:ext cx="7789313" cy="590931"/>
          </a:xfrm>
          <a:prstGeom prst="rect">
            <a:avLst/>
          </a:prstGeom>
        </p:spPr>
        <p:txBody>
          <a:bodyPr vert="horz" lIns="91440" tIns="45720" rIns="91440" bIns="45720" rtlCol="0" anchor="ctr">
            <a:normAutofit fontScale="97500"/>
          </a:bodyPr>
          <a:lstStyle/>
          <a:p>
            <a:pPr algn="ctr" eaLnBrk="0" fontAlgn="base" hangingPunct="0">
              <a:lnSpc>
                <a:spcPct val="90000"/>
              </a:lnSpc>
              <a:spcBef>
                <a:spcPct val="0"/>
              </a:spcBef>
              <a:spcAft>
                <a:spcPct val="0"/>
              </a:spcAft>
            </a:pPr>
            <a:r>
              <a:rPr lang="zh-CN" altLang="en-US" sz="3200" b="1" dirty="0" smtClean="0">
                <a:solidFill>
                  <a:schemeClr val="accent1">
                    <a:lumMod val="75000"/>
                  </a:schemeClr>
                </a:solidFill>
                <a:latin typeface="微软雅黑" panose="020B0503020204020204" pitchFamily="34" charset="-122"/>
                <a:ea typeface="微软雅黑" panose="020B0503020204020204" pitchFamily="34" charset="-122"/>
              </a:rPr>
              <a:t>校级重点就业战略指导平台</a:t>
            </a:r>
            <a:endParaRPr lang="zh-CN" altLang="en-US" sz="32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4" name="文本框 9"/>
          <p:cNvSpPr txBox="1"/>
          <p:nvPr/>
        </p:nvSpPr>
        <p:spPr>
          <a:xfrm>
            <a:off x="982344" y="188595"/>
            <a:ext cx="3600693" cy="438582"/>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决策</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与行动：平台资源</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6" name="矩形 15"/>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7" name="直接连接符 16"/>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21"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
        <p:nvSpPr>
          <p:cNvPr id="2" name="矩形 1"/>
          <p:cNvSpPr/>
          <p:nvPr/>
        </p:nvSpPr>
        <p:spPr>
          <a:xfrm>
            <a:off x="1131798" y="1542012"/>
            <a:ext cx="8837485" cy="424732"/>
          </a:xfrm>
          <a:prstGeom prst="rect">
            <a:avLst/>
          </a:prstGeom>
        </p:spPr>
        <p:txBody>
          <a:bodyPr wrap="square">
            <a:spAutoFit/>
          </a:bodyPr>
          <a:lstStyle/>
          <a:p>
            <a:pPr>
              <a:lnSpc>
                <a:spcPct val="120000"/>
              </a:lnSpc>
              <a:spcBef>
                <a:spcPts val="800"/>
              </a:spcBef>
              <a:defRPr/>
            </a:pPr>
            <a:r>
              <a:rPr lang="zh-CN" altLang="en-US" dirty="0">
                <a:solidFill>
                  <a:prstClr val="black">
                    <a:lumMod val="65000"/>
                    <a:lumOff val="35000"/>
                  </a:prstClr>
                </a:solidFill>
                <a:latin typeface="微软雅黑" panose="020B0503020204020204" pitchFamily="34" charset="-122"/>
                <a:ea typeface="微软雅黑" panose="020B0503020204020204" pitchFamily="34" charset="-122"/>
              </a:rPr>
              <a:t>院系紧密结合学校的就业引导方向，面向全校学生举办富有特色的就业指导品牌项目。</a:t>
            </a:r>
            <a:endParaRPr lang="zh-CN" altLang="en-US" dirty="0">
              <a:solidFill>
                <a:prstClr val="black">
                  <a:lumMod val="65000"/>
                  <a:lumOff val="35000"/>
                </a:prst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9"/>
          <p:cNvSpPr txBox="1"/>
          <p:nvPr/>
        </p:nvSpPr>
        <p:spPr>
          <a:xfrm>
            <a:off x="982345" y="188595"/>
            <a:ext cx="3133725" cy="437515"/>
          </a:xfrm>
          <a:prstGeom prst="rect">
            <a:avLst/>
          </a:prstGeom>
          <a:noFill/>
        </p:spPr>
        <p:txBody>
          <a:bodyPr wrap="square" lIns="68580" tIns="34290" rIns="68580" bIns="34290" rtlCol="0">
            <a:spAutoFit/>
          </a:bodyPr>
          <a:lstStyle/>
          <a:p>
            <a:pPr marL="0" lvl="1"/>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0" name="Oval 4"/>
          <p:cNvSpPr/>
          <p:nvPr/>
        </p:nvSpPr>
        <p:spPr>
          <a:xfrm>
            <a:off x="6054725" y="1774190"/>
            <a:ext cx="757555" cy="69723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1" name="Arc 5"/>
          <p:cNvSpPr/>
          <p:nvPr/>
        </p:nvSpPr>
        <p:spPr>
          <a:xfrm>
            <a:off x="5982335" y="1698625"/>
            <a:ext cx="909320" cy="869315"/>
          </a:xfrm>
          <a:prstGeom prst="arc">
            <a:avLst>
              <a:gd name="adj1" fmla="val 12770549"/>
              <a:gd name="adj2" fmla="val 2991777"/>
            </a:avLst>
          </a:prstGeom>
          <a:ln w="25400">
            <a:solidFill>
              <a:schemeClr val="accent1">
                <a:lumMod val="75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6"/>
          <p:cNvSpPr/>
          <p:nvPr/>
        </p:nvSpPr>
        <p:spPr>
          <a:xfrm>
            <a:off x="7208875" y="3535895"/>
            <a:ext cx="818707" cy="81870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lumMod val="95000"/>
                </a:schemeClr>
              </a:solidFill>
            </a:endParaRPr>
          </a:p>
        </p:txBody>
      </p:sp>
      <p:sp>
        <p:nvSpPr>
          <p:cNvPr id="13" name="Oval 7"/>
          <p:cNvSpPr/>
          <p:nvPr/>
        </p:nvSpPr>
        <p:spPr>
          <a:xfrm>
            <a:off x="3235903" y="2257773"/>
            <a:ext cx="818707" cy="81870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lumMod val="95000"/>
                </a:schemeClr>
              </a:solidFill>
            </a:endParaRPr>
          </a:p>
        </p:txBody>
      </p:sp>
      <p:sp>
        <p:nvSpPr>
          <p:cNvPr id="14" name="Oval 8"/>
          <p:cNvSpPr/>
          <p:nvPr/>
        </p:nvSpPr>
        <p:spPr>
          <a:xfrm>
            <a:off x="1160145" y="3429170"/>
            <a:ext cx="818707" cy="818707"/>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lumMod val="95000"/>
                </a:schemeClr>
              </a:solidFill>
            </a:endParaRPr>
          </a:p>
        </p:txBody>
      </p:sp>
      <p:sp>
        <p:nvSpPr>
          <p:cNvPr id="15" name="Arc 11"/>
          <p:cNvSpPr/>
          <p:nvPr/>
        </p:nvSpPr>
        <p:spPr>
          <a:xfrm>
            <a:off x="3174340" y="2196210"/>
            <a:ext cx="941832" cy="941832"/>
          </a:xfrm>
          <a:prstGeom prst="arc">
            <a:avLst>
              <a:gd name="adj1" fmla="val 16200000"/>
              <a:gd name="adj2" fmla="val 12544473"/>
            </a:avLst>
          </a:prstGeom>
          <a:ln w="25400">
            <a:solidFill>
              <a:schemeClr val="accent1">
                <a:lumMod val="75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3"/>
          <p:cNvSpPr/>
          <p:nvPr/>
        </p:nvSpPr>
        <p:spPr>
          <a:xfrm>
            <a:off x="8185150" y="5300345"/>
            <a:ext cx="595630" cy="63055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sp>
        <p:nvSpPr>
          <p:cNvPr id="17" name="Arc 14"/>
          <p:cNvSpPr/>
          <p:nvPr/>
        </p:nvSpPr>
        <p:spPr>
          <a:xfrm>
            <a:off x="8126730" y="5236845"/>
            <a:ext cx="711835" cy="778510"/>
          </a:xfrm>
          <a:prstGeom prst="arc">
            <a:avLst>
              <a:gd name="adj1" fmla="val 12770549"/>
              <a:gd name="adj2" fmla="val 2991777"/>
            </a:avLst>
          </a:prstGeom>
          <a:ln w="25400">
            <a:solidFill>
              <a:schemeClr val="accent1">
                <a:lumMod val="75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843115" y="4386264"/>
            <a:ext cx="1452880" cy="398780"/>
          </a:xfrm>
          <a:prstGeom prst="rect">
            <a:avLst/>
          </a:prstGeom>
          <a:noFill/>
        </p:spPr>
        <p:txBody>
          <a:bodyPr wrap="none" rtlCol="0">
            <a:spAutoFit/>
          </a:bodyPr>
          <a:lstStyle/>
          <a:p>
            <a:r>
              <a:rPr lang="zh-CN" altLang="en-US" sz="2000" dirty="0">
                <a:solidFill>
                  <a:schemeClr val="accent1">
                    <a:lumMod val="75000"/>
                  </a:schemeClr>
                </a:solidFill>
                <a:latin typeface="微软雅黑" panose="020B0503020204020204" pitchFamily="34" charset="-122"/>
                <a:ea typeface="微软雅黑" panose="020B0503020204020204" pitchFamily="34" charset="-122"/>
                <a:cs typeface="Open Sans" panose="020B0606030504020204" pitchFamily="34" charset="0"/>
              </a:rPr>
              <a:t>成都、绵阳</a:t>
            </a:r>
            <a:endParaRPr lang="zh-CN" altLang="en-US" sz="2000" dirty="0">
              <a:solidFill>
                <a:schemeClr val="accent1">
                  <a:lumMod val="7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19" name="Rectangle 17"/>
          <p:cNvSpPr/>
          <p:nvPr/>
        </p:nvSpPr>
        <p:spPr>
          <a:xfrm>
            <a:off x="755485" y="4861806"/>
            <a:ext cx="2670309" cy="1069340"/>
          </a:xfrm>
          <a:prstGeom prst="rect">
            <a:avLst/>
          </a:prstGeom>
        </p:spPr>
        <p:txBody>
          <a:bodyPr wrap="square">
            <a:spAutoFit/>
          </a:bodyPr>
          <a:lstStyle/>
          <a:p>
            <a:pPr lvl="0" algn="l" eaLnBrk="0" hangingPunct="0">
              <a:buClr>
                <a:schemeClr val="accent2"/>
              </a:buClr>
              <a:buSzPct val="50000"/>
              <a:buNone/>
            </a:pPr>
            <a:r>
              <a:rPr lang="zh-CN" altLang="en-US" sz="1200" dirty="0">
                <a:latin typeface="仿宋" panose="02010609060101010101" charset="-122"/>
                <a:ea typeface="仿宋" panose="02010609060101010101" charset="-122"/>
                <a:sym typeface="+mn-ea"/>
              </a:rPr>
              <a:t>中电</a:t>
            </a:r>
            <a:r>
              <a:rPr lang="en-US" altLang="zh-CN" sz="1200" dirty="0">
                <a:latin typeface="仿宋" panose="02010609060101010101" charset="-122"/>
                <a:ea typeface="仿宋" panose="02010609060101010101" charset="-122"/>
                <a:sym typeface="+mn-ea"/>
              </a:rPr>
              <a:t>29</a:t>
            </a:r>
            <a:r>
              <a:rPr lang="zh-CN" altLang="en-US" sz="1200" dirty="0">
                <a:latin typeface="仿宋" panose="02010609060101010101" charset="-122"/>
                <a:ea typeface="仿宋" panose="02010609060101010101" charset="-122"/>
                <a:sym typeface="+mn-ea"/>
              </a:rPr>
              <a:t>所、</a:t>
            </a:r>
            <a:r>
              <a:rPr lang="en-US" altLang="zh-CN" sz="1200" dirty="0">
                <a:latin typeface="仿宋" panose="02010609060101010101" charset="-122"/>
                <a:ea typeface="仿宋" panose="02010609060101010101" charset="-122"/>
                <a:sym typeface="+mn-ea"/>
              </a:rPr>
              <a:t>10</a:t>
            </a:r>
            <a:r>
              <a:rPr lang="zh-CN" altLang="en-US" sz="1200" dirty="0">
                <a:latin typeface="仿宋" panose="02010609060101010101" charset="-122"/>
                <a:ea typeface="仿宋" panose="02010609060101010101" charset="-122"/>
                <a:sym typeface="+mn-ea"/>
              </a:rPr>
              <a:t>所、</a:t>
            </a:r>
            <a:r>
              <a:rPr lang="en-US" altLang="zh-CN" sz="1200" dirty="0">
                <a:latin typeface="仿宋" panose="02010609060101010101" charset="-122"/>
                <a:ea typeface="仿宋" panose="02010609060101010101" charset="-122"/>
                <a:sym typeface="+mn-ea"/>
              </a:rPr>
              <a:t>30</a:t>
            </a:r>
            <a:r>
              <a:rPr lang="zh-CN" altLang="en-US" sz="1200" dirty="0">
                <a:latin typeface="仿宋" panose="02010609060101010101" charset="-122"/>
                <a:ea typeface="仿宋" panose="02010609060101010101" charset="-122"/>
                <a:sym typeface="+mn-ea"/>
              </a:rPr>
              <a:t>所</a:t>
            </a:r>
            <a:endParaRPr lang="en-US" altLang="zh-CN" sz="1200" dirty="0">
              <a:latin typeface="仿宋" panose="02010609060101010101" charset="-122"/>
              <a:ea typeface="仿宋" panose="02010609060101010101" charset="-122"/>
            </a:endParaRPr>
          </a:p>
          <a:p>
            <a:pPr lvl="0" algn="l" eaLnBrk="0" hangingPunct="0">
              <a:buClr>
                <a:schemeClr val="accent2"/>
              </a:buClr>
              <a:buSzPct val="50000"/>
              <a:buNone/>
            </a:pPr>
            <a:r>
              <a:rPr lang="zh-CN" altLang="en-US" sz="1200" dirty="0">
                <a:latin typeface="仿宋" panose="02010609060101010101" charset="-122"/>
                <a:ea typeface="仿宋" panose="02010609060101010101" charset="-122"/>
                <a:sym typeface="+mn-ea"/>
              </a:rPr>
              <a:t>中航</a:t>
            </a:r>
            <a:r>
              <a:rPr lang="en-US" altLang="zh-CN" sz="1200" dirty="0">
                <a:latin typeface="仿宋" panose="02010609060101010101" charset="-122"/>
                <a:ea typeface="仿宋" panose="02010609060101010101" charset="-122"/>
                <a:sym typeface="+mn-ea"/>
              </a:rPr>
              <a:t>611</a:t>
            </a:r>
            <a:r>
              <a:rPr lang="zh-CN" altLang="en-US" sz="1200" dirty="0">
                <a:latin typeface="仿宋" panose="02010609060101010101" charset="-122"/>
                <a:ea typeface="仿宋" panose="02010609060101010101" charset="-122"/>
                <a:sym typeface="+mn-ea"/>
              </a:rPr>
              <a:t>所</a:t>
            </a:r>
            <a:endParaRPr lang="zh-CN" altLang="en-US" sz="1200" dirty="0">
              <a:latin typeface="仿宋" panose="02010609060101010101" charset="-122"/>
              <a:ea typeface="仿宋" panose="02010609060101010101" charset="-122"/>
              <a:sym typeface="+mn-ea"/>
            </a:endParaRPr>
          </a:p>
          <a:p>
            <a:pPr lvl="0" algn="l" eaLnBrk="0" hangingPunct="0">
              <a:buClr>
                <a:schemeClr val="accent2"/>
              </a:buClr>
              <a:buSzPct val="50000"/>
              <a:buNone/>
            </a:pPr>
            <a:r>
              <a:rPr lang="zh-CN" altLang="en-US" sz="1200" dirty="0">
                <a:latin typeface="仿宋" panose="02010609060101010101" charset="-122"/>
                <a:ea typeface="仿宋" panose="02010609060101010101" charset="-122"/>
                <a:sym typeface="+mn-ea"/>
              </a:rPr>
              <a:t>中国物理研究院</a:t>
            </a:r>
            <a:endParaRPr lang="zh-CN" altLang="en-US" sz="1200" dirty="0">
              <a:latin typeface="仿宋" panose="02010609060101010101" charset="-122"/>
              <a:ea typeface="仿宋" panose="02010609060101010101" charset="-122"/>
              <a:sym typeface="+mn-ea"/>
            </a:endParaRPr>
          </a:p>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中船重工</a:t>
            </a:r>
            <a:r>
              <a:rPr lang="en-US" altLang="zh-CN" sz="1200">
                <a:latin typeface="仿宋" panose="02010609060101010101" charset="-122"/>
                <a:ea typeface="仿宋" panose="02010609060101010101" charset="-122"/>
                <a:sym typeface="+mn-ea"/>
              </a:rPr>
              <a:t>461</a:t>
            </a:r>
            <a:r>
              <a:rPr lang="zh-CN" altLang="en-US" sz="1200">
                <a:latin typeface="仿宋" panose="02010609060101010101" charset="-122"/>
                <a:ea typeface="仿宋" panose="02010609060101010101" charset="-122"/>
                <a:sym typeface="+mn-ea"/>
              </a:rPr>
              <a:t>厂、</a:t>
            </a:r>
            <a:r>
              <a:rPr lang="en-US" altLang="zh-CN" sz="1200">
                <a:latin typeface="仿宋" panose="02010609060101010101" charset="-122"/>
                <a:ea typeface="仿宋" panose="02010609060101010101" charset="-122"/>
                <a:sym typeface="+mn-ea"/>
              </a:rPr>
              <a:t>701</a:t>
            </a:r>
            <a:r>
              <a:rPr lang="zh-CN" altLang="en-US" sz="1200">
                <a:latin typeface="仿宋" panose="02010609060101010101" charset="-122"/>
                <a:ea typeface="仿宋" panose="02010609060101010101" charset="-122"/>
                <a:sym typeface="+mn-ea"/>
              </a:rPr>
              <a:t>所、</a:t>
            </a:r>
            <a:r>
              <a:rPr lang="en-US" altLang="zh-CN" sz="1200">
                <a:latin typeface="仿宋" panose="02010609060101010101" charset="-122"/>
                <a:ea typeface="仿宋" panose="02010609060101010101" charset="-122"/>
                <a:sym typeface="+mn-ea"/>
              </a:rPr>
              <a:t>719</a:t>
            </a:r>
            <a:r>
              <a:rPr lang="zh-CN" altLang="en-US" sz="1200">
                <a:latin typeface="仿宋" panose="02010609060101010101" charset="-122"/>
                <a:ea typeface="仿宋" panose="02010609060101010101" charset="-122"/>
                <a:sym typeface="+mn-ea"/>
              </a:rPr>
              <a:t>所</a:t>
            </a:r>
            <a:r>
              <a:rPr lang="zh-CN" altLang="en-US" sz="1200" dirty="0">
                <a:latin typeface="仿宋" panose="02010609060101010101" charset="-122"/>
                <a:ea typeface="仿宋" panose="02010609060101010101" charset="-122"/>
                <a:sym typeface="+mn-ea"/>
              </a:rPr>
              <a:t> </a:t>
            </a:r>
            <a:endParaRPr lang="zh-CN" altLang="en-US" sz="1200" dirty="0">
              <a:latin typeface="仿宋" panose="02010609060101010101" charset="-122"/>
              <a:ea typeface="仿宋" panose="02010609060101010101" charset="-122"/>
            </a:endParaRPr>
          </a:p>
          <a:p>
            <a:pPr>
              <a:lnSpc>
                <a:spcPct val="130000"/>
              </a:lnSpc>
              <a:spcBef>
                <a:spcPct val="0"/>
              </a:spcBef>
              <a:buNone/>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TextBox 19"/>
          <p:cNvSpPr txBox="1"/>
          <p:nvPr/>
        </p:nvSpPr>
        <p:spPr>
          <a:xfrm>
            <a:off x="4223251" y="2762746"/>
            <a:ext cx="690880" cy="398780"/>
          </a:xfrm>
          <a:prstGeom prst="rect">
            <a:avLst/>
          </a:prstGeom>
          <a:noFill/>
        </p:spPr>
        <p:txBody>
          <a:bodyPr wrap="none" rtlCol="0">
            <a:spAutoFit/>
          </a:bodyPr>
          <a:lstStyle/>
          <a:p>
            <a:r>
              <a:rPr lang="zh-CN" altLang="en-US" sz="2000" dirty="0">
                <a:solidFill>
                  <a:schemeClr val="accent1">
                    <a:lumMod val="75000"/>
                  </a:schemeClr>
                </a:solidFill>
                <a:latin typeface="微软雅黑" panose="020B0503020204020204" pitchFamily="34" charset="-122"/>
                <a:ea typeface="微软雅黑" panose="020B0503020204020204" pitchFamily="34" charset="-122"/>
                <a:cs typeface="Open Sans" panose="020B0606030504020204" pitchFamily="34" charset="0"/>
              </a:rPr>
              <a:t>西安</a:t>
            </a:r>
            <a:endParaRPr lang="zh-CN" altLang="en-US" sz="2000" dirty="0">
              <a:solidFill>
                <a:schemeClr val="accent1">
                  <a:lumMod val="7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1" name="Rectangle 20"/>
          <p:cNvSpPr/>
          <p:nvPr/>
        </p:nvSpPr>
        <p:spPr>
          <a:xfrm>
            <a:off x="3425825" y="3235449"/>
            <a:ext cx="2976880" cy="1383665"/>
          </a:xfrm>
          <a:prstGeom prst="rect">
            <a:avLst/>
          </a:prstGeom>
        </p:spPr>
        <p:txBody>
          <a:bodyPr wrap="square">
            <a:spAutoFit/>
          </a:bodyPr>
          <a:lstStyle/>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中国西电集团</a:t>
            </a:r>
            <a:endParaRPr lang="zh-CN" altLang="en-US" sz="1200">
              <a:latin typeface="仿宋" panose="02010609060101010101" charset="-122"/>
              <a:ea typeface="仿宋" panose="02010609060101010101" charset="-122"/>
            </a:endParaRPr>
          </a:p>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中科院西安光机所</a:t>
            </a:r>
            <a:endParaRPr lang="zh-CN" altLang="en-US" sz="1200">
              <a:latin typeface="仿宋" panose="02010609060101010101" charset="-122"/>
              <a:ea typeface="仿宋" panose="02010609060101010101" charset="-122"/>
            </a:endParaRPr>
          </a:p>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兵器</a:t>
            </a:r>
            <a:r>
              <a:rPr lang="en-US" altLang="zh-CN" sz="1200">
                <a:latin typeface="仿宋" panose="02010609060101010101" charset="-122"/>
                <a:ea typeface="仿宋" panose="02010609060101010101" charset="-122"/>
                <a:sym typeface="+mn-ea"/>
              </a:rPr>
              <a:t>203</a:t>
            </a:r>
            <a:r>
              <a:rPr lang="zh-CN" altLang="en-US" sz="1200">
                <a:latin typeface="仿宋" panose="02010609060101010101" charset="-122"/>
                <a:ea typeface="仿宋" panose="02010609060101010101" charset="-122"/>
                <a:sym typeface="+mn-ea"/>
              </a:rPr>
              <a:t>、</a:t>
            </a:r>
            <a:r>
              <a:rPr lang="en-US" altLang="zh-CN" sz="1200">
                <a:latin typeface="仿宋" panose="02010609060101010101" charset="-122"/>
                <a:ea typeface="仿宋" panose="02010609060101010101" charset="-122"/>
                <a:sym typeface="+mn-ea"/>
              </a:rPr>
              <a:t>204</a:t>
            </a:r>
            <a:r>
              <a:rPr lang="zh-CN" altLang="en-US" sz="1200">
                <a:latin typeface="仿宋" panose="02010609060101010101" charset="-122"/>
                <a:ea typeface="仿宋" panose="02010609060101010101" charset="-122"/>
                <a:sym typeface="+mn-ea"/>
              </a:rPr>
              <a:t>、</a:t>
            </a:r>
            <a:r>
              <a:rPr lang="en-US" altLang="zh-CN" sz="1200">
                <a:latin typeface="仿宋" panose="02010609060101010101" charset="-122"/>
                <a:ea typeface="仿宋" panose="02010609060101010101" charset="-122"/>
                <a:sym typeface="+mn-ea"/>
              </a:rPr>
              <a:t>205</a:t>
            </a:r>
            <a:r>
              <a:rPr lang="zh-CN" altLang="en-US" sz="1200">
                <a:latin typeface="仿宋" panose="02010609060101010101" charset="-122"/>
                <a:ea typeface="仿宋" panose="02010609060101010101" charset="-122"/>
                <a:sym typeface="+mn-ea"/>
              </a:rPr>
              <a:t>、</a:t>
            </a:r>
            <a:r>
              <a:rPr lang="en-US" altLang="zh-CN" sz="1200">
                <a:latin typeface="仿宋" panose="02010609060101010101" charset="-122"/>
                <a:ea typeface="仿宋" panose="02010609060101010101" charset="-122"/>
                <a:sym typeface="+mn-ea"/>
              </a:rPr>
              <a:t>213</a:t>
            </a:r>
            <a:r>
              <a:rPr lang="zh-CN" altLang="en-US" sz="1200">
                <a:latin typeface="仿宋" panose="02010609060101010101" charset="-122"/>
                <a:ea typeface="仿宋" panose="02010609060101010101" charset="-122"/>
                <a:sym typeface="+mn-ea"/>
              </a:rPr>
              <a:t>所</a:t>
            </a:r>
            <a:endParaRPr lang="en-US" altLang="zh-CN" sz="1200">
              <a:latin typeface="仿宋" panose="02010609060101010101" charset="-122"/>
              <a:ea typeface="仿宋" panose="02010609060101010101" charset="-122"/>
            </a:endParaRPr>
          </a:p>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中航</a:t>
            </a:r>
            <a:r>
              <a:rPr lang="en-US" altLang="zh-CN" sz="1200">
                <a:latin typeface="仿宋" panose="02010609060101010101" charset="-122"/>
                <a:ea typeface="仿宋" panose="02010609060101010101" charset="-122"/>
                <a:sym typeface="+mn-ea"/>
              </a:rPr>
              <a:t>618</a:t>
            </a:r>
            <a:r>
              <a:rPr lang="zh-CN" altLang="en-US" sz="1200">
                <a:latin typeface="仿宋" panose="02010609060101010101" charset="-122"/>
                <a:ea typeface="仿宋" panose="02010609060101010101" charset="-122"/>
                <a:sym typeface="+mn-ea"/>
              </a:rPr>
              <a:t>所、试飞院、中航飞机强度所</a:t>
            </a:r>
            <a:endParaRPr lang="en-US" altLang="zh-CN" sz="1200">
              <a:latin typeface="仿宋" panose="02010609060101010101" charset="-122"/>
              <a:ea typeface="仿宋" panose="02010609060101010101" charset="-122"/>
            </a:endParaRPr>
          </a:p>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航天动力技术研究院</a:t>
            </a:r>
            <a:endParaRPr lang="en-US" altLang="zh-CN" sz="1200">
              <a:latin typeface="仿宋" panose="02010609060101010101" charset="-122"/>
              <a:ea typeface="仿宋" panose="02010609060101010101" charset="-122"/>
            </a:endParaRPr>
          </a:p>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航天复合材料研究所</a:t>
            </a:r>
            <a:endParaRPr lang="en-US" altLang="zh-CN" sz="1200">
              <a:latin typeface="仿宋" panose="02010609060101010101" charset="-122"/>
              <a:ea typeface="仿宋" panose="02010609060101010101" charset="-122"/>
            </a:endParaRPr>
          </a:p>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航天四院</a:t>
            </a:r>
            <a:r>
              <a:rPr lang="en-US" altLang="zh-CN" sz="1200">
                <a:latin typeface="仿宋" panose="02010609060101010101" charset="-122"/>
                <a:ea typeface="仿宋" panose="02010609060101010101" charset="-122"/>
                <a:sym typeface="+mn-ea"/>
              </a:rPr>
              <a:t>401</a:t>
            </a:r>
            <a:r>
              <a:rPr lang="zh-CN" altLang="en-US" sz="1200">
                <a:latin typeface="仿宋" panose="02010609060101010101" charset="-122"/>
                <a:ea typeface="仿宋" panose="02010609060101010101" charset="-122"/>
                <a:sym typeface="+mn-ea"/>
              </a:rPr>
              <a:t>所实验基地</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TextBox 21"/>
          <p:cNvSpPr txBox="1"/>
          <p:nvPr/>
        </p:nvSpPr>
        <p:spPr>
          <a:xfrm>
            <a:off x="6892037" y="1556792"/>
            <a:ext cx="690880" cy="398780"/>
          </a:xfrm>
          <a:prstGeom prst="rect">
            <a:avLst/>
          </a:prstGeom>
          <a:noFill/>
        </p:spPr>
        <p:txBody>
          <a:bodyPr wrap="none" rtlCol="0">
            <a:spAutoFit/>
          </a:bodyPr>
          <a:lstStyle/>
          <a:p>
            <a:r>
              <a:rPr lang="zh-CN" altLang="zh-CN" sz="2000" dirty="0">
                <a:solidFill>
                  <a:schemeClr val="accent1">
                    <a:lumMod val="75000"/>
                  </a:schemeClr>
                </a:solidFill>
                <a:latin typeface="微软雅黑" panose="020B0503020204020204" pitchFamily="34" charset="-122"/>
                <a:ea typeface="微软雅黑" panose="020B0503020204020204" pitchFamily="34" charset="-122"/>
                <a:cs typeface="Open Sans" panose="020B0606030504020204" pitchFamily="34" charset="0"/>
              </a:rPr>
              <a:t>北京</a:t>
            </a:r>
            <a:endParaRPr lang="zh-CN" altLang="zh-CN" sz="2000" dirty="0">
              <a:solidFill>
                <a:schemeClr val="accent1">
                  <a:lumMod val="7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3" name="Rectangle 23"/>
          <p:cNvSpPr/>
          <p:nvPr/>
        </p:nvSpPr>
        <p:spPr>
          <a:xfrm>
            <a:off x="6892037" y="1893269"/>
            <a:ext cx="2670309" cy="1014730"/>
          </a:xfrm>
          <a:prstGeom prst="rect">
            <a:avLst/>
          </a:prstGeom>
        </p:spPr>
        <p:txBody>
          <a:bodyPr wrap="square">
            <a:spAutoFit/>
          </a:bodyPr>
          <a:lstStyle/>
          <a:p>
            <a:pPr lvl="0" algn="l" eaLnBrk="0" hangingPunct="0">
              <a:buClr>
                <a:schemeClr val="accent2"/>
              </a:buClr>
              <a:buSzPct val="50000"/>
              <a:buNone/>
            </a:pPr>
            <a:r>
              <a:rPr lang="zh-CN" altLang="en-US" sz="1200" dirty="0">
                <a:latin typeface="仿宋" panose="02010609060101010101" charset="-122"/>
                <a:ea typeface="仿宋" panose="02010609060101010101" charset="-122"/>
                <a:sym typeface="+mn-ea"/>
              </a:rPr>
              <a:t>中华人民共和国外交部</a:t>
            </a:r>
            <a:endParaRPr lang="zh-CN" altLang="en-US" sz="1200" dirty="0">
              <a:latin typeface="仿宋" panose="02010609060101010101" charset="-122"/>
              <a:ea typeface="仿宋" panose="02010609060101010101" charset="-122"/>
            </a:endParaRPr>
          </a:p>
          <a:p>
            <a:pPr lvl="0" algn="l" eaLnBrk="0" hangingPunct="0">
              <a:buClr>
                <a:schemeClr val="accent2"/>
              </a:buClr>
              <a:buSzPct val="50000"/>
              <a:buNone/>
            </a:pPr>
            <a:r>
              <a:rPr lang="zh-CN" altLang="en-US" sz="1200" dirty="0">
                <a:latin typeface="仿宋" panose="02010609060101010101" charset="-122"/>
                <a:ea typeface="仿宋" panose="02010609060101010101" charset="-122"/>
                <a:sym typeface="+mn-ea"/>
              </a:rPr>
              <a:t>新东方科技教育集团</a:t>
            </a:r>
            <a:endParaRPr lang="zh-CN" altLang="en-US" sz="1200" dirty="0">
              <a:latin typeface="仿宋" panose="02010609060101010101" charset="-122"/>
              <a:ea typeface="仿宋" panose="02010609060101010101" charset="-122"/>
            </a:endParaRPr>
          </a:p>
          <a:p>
            <a:pPr lvl="0" algn="l" eaLnBrk="0" hangingPunct="0">
              <a:buClr>
                <a:schemeClr val="accent2"/>
              </a:buClr>
              <a:buSzPct val="50000"/>
              <a:buNone/>
            </a:pPr>
            <a:r>
              <a:rPr lang="zh-CN" altLang="en-US" sz="1200" dirty="0">
                <a:latin typeface="仿宋" panose="02010609060101010101" charset="-122"/>
                <a:ea typeface="仿宋" panose="02010609060101010101" charset="-122"/>
                <a:sym typeface="+mn-ea"/>
              </a:rPr>
              <a:t>中国航天五院、中国航天九院</a:t>
            </a:r>
            <a:endParaRPr lang="zh-CN" altLang="en-US" sz="1200" dirty="0">
              <a:latin typeface="仿宋" panose="02010609060101010101" charset="-122"/>
              <a:ea typeface="仿宋" panose="02010609060101010101" charset="-122"/>
            </a:endParaRPr>
          </a:p>
          <a:p>
            <a:pPr lvl="0" algn="l" eaLnBrk="0" hangingPunct="0">
              <a:buClr>
                <a:schemeClr val="accent2"/>
              </a:buClr>
              <a:buSzPct val="50000"/>
              <a:buNone/>
            </a:pPr>
            <a:r>
              <a:rPr lang="zh-CN" altLang="en-US" sz="1200" dirty="0">
                <a:latin typeface="仿宋" panose="02010609060101010101" charset="-122"/>
                <a:ea typeface="仿宋" panose="02010609060101010101" charset="-122"/>
                <a:sym typeface="+mn-ea"/>
              </a:rPr>
              <a:t>中国航天科工集团第二研究院</a:t>
            </a:r>
            <a:endParaRPr lang="zh-CN" altLang="en-US" sz="1200" dirty="0">
              <a:latin typeface="仿宋" panose="02010609060101010101" charset="-122"/>
              <a:ea typeface="仿宋" panose="02010609060101010101" charset="-122"/>
            </a:endParaRPr>
          </a:p>
          <a:p>
            <a:pPr lvl="0" algn="l" eaLnBrk="0" hangingPunct="0">
              <a:buClr>
                <a:schemeClr val="accent2"/>
              </a:buClr>
              <a:buSzPct val="50000"/>
              <a:buNone/>
            </a:pPr>
            <a:r>
              <a:rPr lang="zh-CN" altLang="en-US" sz="1200" dirty="0">
                <a:latin typeface="仿宋" panose="02010609060101010101" charset="-122"/>
                <a:ea typeface="仿宋" panose="02010609060101010101" charset="-122"/>
                <a:sym typeface="+mn-ea"/>
              </a:rPr>
              <a:t>中国航天科技集团公司第十一研究院 </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TextBox 23"/>
          <p:cNvSpPr txBox="1"/>
          <p:nvPr/>
        </p:nvSpPr>
        <p:spPr>
          <a:xfrm>
            <a:off x="8122904" y="3510643"/>
            <a:ext cx="690880" cy="398780"/>
          </a:xfrm>
          <a:prstGeom prst="rect">
            <a:avLst/>
          </a:prstGeom>
          <a:noFill/>
        </p:spPr>
        <p:txBody>
          <a:bodyPr wrap="none" rtlCol="0">
            <a:spAutoFit/>
          </a:bodyPr>
          <a:lstStyle/>
          <a:p>
            <a:r>
              <a:rPr lang="zh-CN" altLang="en-US" sz="2000" dirty="0">
                <a:solidFill>
                  <a:schemeClr val="accent1">
                    <a:lumMod val="75000"/>
                  </a:schemeClr>
                </a:solidFill>
                <a:latin typeface="微软雅黑" panose="020B0503020204020204" pitchFamily="34" charset="-122"/>
                <a:ea typeface="微软雅黑" panose="020B0503020204020204" pitchFamily="34" charset="-122"/>
                <a:cs typeface="Open Sans" panose="020B0606030504020204" pitchFamily="34" charset="0"/>
              </a:rPr>
              <a:t>上海</a:t>
            </a:r>
            <a:endParaRPr lang="zh-CN" altLang="en-US" sz="2000" dirty="0">
              <a:solidFill>
                <a:schemeClr val="accent1">
                  <a:lumMod val="7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5" name="Rectangle 26"/>
          <p:cNvSpPr/>
          <p:nvPr/>
        </p:nvSpPr>
        <p:spPr>
          <a:xfrm>
            <a:off x="8122904" y="3847120"/>
            <a:ext cx="2670309" cy="1014730"/>
          </a:xfrm>
          <a:prstGeom prst="rect">
            <a:avLst/>
          </a:prstGeom>
        </p:spPr>
        <p:txBody>
          <a:bodyPr wrap="square">
            <a:spAutoFit/>
          </a:bodyPr>
          <a:lstStyle/>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国家海洋局东海分局</a:t>
            </a:r>
            <a:endParaRPr lang="zh-CN" altLang="en-US" sz="1200">
              <a:latin typeface="仿宋" panose="02010609060101010101" charset="-122"/>
              <a:ea typeface="仿宋" panose="02010609060101010101" charset="-122"/>
            </a:endParaRPr>
          </a:p>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中国极地研究中心</a:t>
            </a:r>
            <a:endParaRPr lang="zh-CN" altLang="en-US" sz="1200">
              <a:latin typeface="仿宋" panose="02010609060101010101" charset="-122"/>
              <a:ea typeface="仿宋" panose="02010609060101010101" charset="-122"/>
            </a:endParaRPr>
          </a:p>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江南造船厂</a:t>
            </a:r>
            <a:endParaRPr lang="zh-CN" altLang="en-US" sz="1200">
              <a:latin typeface="仿宋" panose="02010609060101010101" charset="-122"/>
              <a:ea typeface="仿宋" panose="02010609060101010101" charset="-122"/>
            </a:endParaRPr>
          </a:p>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上海航天八院</a:t>
            </a:r>
            <a:endParaRPr lang="zh-CN" altLang="en-US" sz="1200">
              <a:latin typeface="仿宋" panose="02010609060101010101" charset="-122"/>
              <a:ea typeface="仿宋" panose="02010609060101010101" charset="-122"/>
            </a:endParaRPr>
          </a:p>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中国航空无线电电子研究所 </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TextBox 25"/>
          <p:cNvSpPr txBox="1"/>
          <p:nvPr/>
        </p:nvSpPr>
        <p:spPr>
          <a:xfrm>
            <a:off x="8838979" y="5131447"/>
            <a:ext cx="1452880" cy="398780"/>
          </a:xfrm>
          <a:prstGeom prst="rect">
            <a:avLst/>
          </a:prstGeom>
          <a:noFill/>
        </p:spPr>
        <p:txBody>
          <a:bodyPr wrap="none" rtlCol="0">
            <a:spAutoFit/>
          </a:bodyPr>
          <a:lstStyle/>
          <a:p>
            <a:r>
              <a:rPr lang="zh-CN" altLang="en-US" sz="2000" dirty="0">
                <a:solidFill>
                  <a:schemeClr val="accent1">
                    <a:lumMod val="75000"/>
                  </a:schemeClr>
                </a:solidFill>
                <a:latin typeface="微软雅黑" panose="020B0503020204020204" pitchFamily="34" charset="-122"/>
                <a:ea typeface="微软雅黑" panose="020B0503020204020204" pitchFamily="34" charset="-122"/>
                <a:cs typeface="Open Sans" panose="020B0606030504020204" pitchFamily="34" charset="0"/>
              </a:rPr>
              <a:t>广州、深圳</a:t>
            </a:r>
            <a:endParaRPr lang="zh-CN" altLang="en-US" sz="2000" dirty="0">
              <a:solidFill>
                <a:schemeClr val="accent1">
                  <a:lumMod val="7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27" name="Rectangle 29"/>
          <p:cNvSpPr/>
          <p:nvPr/>
        </p:nvSpPr>
        <p:spPr>
          <a:xfrm>
            <a:off x="8838979" y="5467924"/>
            <a:ext cx="2670309" cy="939800"/>
          </a:xfrm>
          <a:prstGeom prst="rect">
            <a:avLst/>
          </a:prstGeom>
        </p:spPr>
        <p:txBody>
          <a:bodyPr wrap="square">
            <a:spAutoFit/>
          </a:bodyPr>
          <a:lstStyle/>
          <a:p>
            <a:pPr algn="l">
              <a:lnSpc>
                <a:spcPct val="130000"/>
              </a:lnSpc>
              <a:spcBef>
                <a:spcPct val="0"/>
              </a:spcBef>
              <a:buNone/>
            </a:pPr>
            <a:r>
              <a:rPr lang="zh-CN" altLang="en-US" sz="1200" dirty="0">
                <a:latin typeface="仿宋" panose="02010609060101010101" charset="-122"/>
                <a:ea typeface="仿宋" panose="02010609060101010101" charset="-122"/>
                <a:sym typeface="+mn-ea"/>
              </a:rPr>
              <a:t>工业和信息化部电子第五研究所</a:t>
            </a:r>
            <a:endParaRPr lang="zh-CN" altLang="en-US" sz="1200" dirty="0">
              <a:latin typeface="仿宋" panose="02010609060101010101" charset="-122"/>
              <a:ea typeface="仿宋" panose="02010609060101010101" charset="-122"/>
              <a:sym typeface="+mn-ea"/>
            </a:endParaRPr>
          </a:p>
          <a:p>
            <a:pPr lvl="0" algn="l" eaLnBrk="0" hangingPunct="0">
              <a:spcBef>
                <a:spcPct val="0"/>
              </a:spcBef>
              <a:buClr>
                <a:schemeClr val="accent2"/>
              </a:buClr>
              <a:buSzPct val="50000"/>
              <a:buNone/>
            </a:pPr>
            <a:r>
              <a:rPr lang="zh-CN" altLang="en-US" sz="1200">
                <a:latin typeface="仿宋" panose="02010609060101010101" charset="-122"/>
                <a:ea typeface="仿宋" panose="02010609060101010101" charset="-122"/>
                <a:sym typeface="+mn-ea"/>
              </a:rPr>
              <a:t>中广核集团</a:t>
            </a:r>
            <a:endParaRPr lang="zh-CN" altLang="en-US" sz="1200">
              <a:latin typeface="仿宋" panose="02010609060101010101" charset="-122"/>
              <a:ea typeface="仿宋" panose="02010609060101010101" charset="-122"/>
            </a:endParaRPr>
          </a:p>
          <a:p>
            <a:pPr lvl="0" algn="l" eaLnBrk="0" hangingPunct="0">
              <a:spcBef>
                <a:spcPct val="0"/>
              </a:spcBef>
              <a:buClr>
                <a:schemeClr val="accent2"/>
              </a:buClr>
              <a:buSzPct val="50000"/>
              <a:buNone/>
            </a:pPr>
            <a:r>
              <a:rPr lang="zh-CN" altLang="en-US" sz="1200">
                <a:latin typeface="仿宋" panose="02010609060101010101" charset="-122"/>
                <a:ea typeface="仿宋" panose="02010609060101010101" charset="-122"/>
                <a:sym typeface="+mn-ea"/>
              </a:rPr>
              <a:t>中国证券登记结算公司深圳分公司 </a:t>
            </a:r>
            <a:endParaRPr lang="zh-CN" altLang="en-US" sz="1200">
              <a:latin typeface="仿宋" panose="02010609060101010101" charset="-122"/>
              <a:ea typeface="仿宋" panose="02010609060101010101" charset="-122"/>
            </a:endParaRPr>
          </a:p>
          <a:p>
            <a:pPr>
              <a:lnSpc>
                <a:spcPct val="130000"/>
              </a:lnSpc>
              <a:spcBef>
                <a:spcPct val="0"/>
              </a:spcBef>
              <a:buNone/>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28" name="Curved Connector 30"/>
          <p:cNvCxnSpPr/>
          <p:nvPr/>
        </p:nvCxnSpPr>
        <p:spPr>
          <a:xfrm flipV="1">
            <a:off x="1702435" y="2681605"/>
            <a:ext cx="1367790" cy="747395"/>
          </a:xfrm>
          <a:prstGeom prst="curvedConnector3">
            <a:avLst>
              <a:gd name="adj1" fmla="val 52553"/>
            </a:avLst>
          </a:prstGeom>
          <a:ln w="2540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Freeform 31"/>
          <p:cNvSpPr/>
          <p:nvPr/>
        </p:nvSpPr>
        <p:spPr>
          <a:xfrm>
            <a:off x="4074160" y="1893570"/>
            <a:ext cx="2050415" cy="584835"/>
          </a:xfrm>
          <a:custGeom>
            <a:avLst/>
            <a:gdLst>
              <a:gd name="connsiteX0" fmla="*/ 0 w 2955851"/>
              <a:gd name="connsiteY0" fmla="*/ 845092 h 845092"/>
              <a:gd name="connsiteX1" fmla="*/ 935665 w 2955851"/>
              <a:gd name="connsiteY1" fmla="*/ 58282 h 845092"/>
              <a:gd name="connsiteX2" fmla="*/ 2955851 w 2955851"/>
              <a:gd name="connsiteY2" fmla="*/ 58282 h 845092"/>
            </a:gdLst>
            <a:ahLst/>
            <a:cxnLst>
              <a:cxn ang="0">
                <a:pos x="connsiteX0" y="connsiteY0"/>
              </a:cxn>
              <a:cxn ang="0">
                <a:pos x="connsiteX1" y="connsiteY1"/>
              </a:cxn>
              <a:cxn ang="0">
                <a:pos x="connsiteX2" y="connsiteY2"/>
              </a:cxn>
            </a:cxnLst>
            <a:rect l="l" t="t" r="r" b="b"/>
            <a:pathLst>
              <a:path w="2955851" h="845092">
                <a:moveTo>
                  <a:pt x="0" y="845092"/>
                </a:moveTo>
                <a:cubicBezTo>
                  <a:pt x="221511" y="517254"/>
                  <a:pt x="443023" y="189417"/>
                  <a:pt x="935665" y="58282"/>
                </a:cubicBezTo>
                <a:cubicBezTo>
                  <a:pt x="1428307" y="-72853"/>
                  <a:pt x="2955851" y="58282"/>
                  <a:pt x="2955851" y="58282"/>
                </a:cubicBezTo>
              </a:path>
            </a:pathLst>
          </a:custGeom>
          <a:noFill/>
          <a:ln w="25400">
            <a:solidFill>
              <a:schemeClr val="accent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Curved Connector 32"/>
          <p:cNvCxnSpPr>
            <a:stCxn id="11" idx="2"/>
            <a:endCxn id="12" idx="0"/>
          </p:cNvCxnSpPr>
          <p:nvPr/>
        </p:nvCxnSpPr>
        <p:spPr>
          <a:xfrm rot="10800000" flipH="1" flipV="1">
            <a:off x="6722110" y="2471420"/>
            <a:ext cx="896620" cy="1064260"/>
          </a:xfrm>
          <a:prstGeom prst="curvedConnector4">
            <a:avLst>
              <a:gd name="adj1" fmla="val -109065"/>
              <a:gd name="adj2" fmla="val 54535"/>
            </a:avLst>
          </a:prstGeom>
          <a:ln w="2540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Curved Connector 33"/>
          <p:cNvCxnSpPr>
            <a:stCxn id="12" idx="4"/>
          </p:cNvCxnSpPr>
          <p:nvPr/>
        </p:nvCxnSpPr>
        <p:spPr>
          <a:xfrm rot="16200000" flipH="1">
            <a:off x="7607065" y="4365766"/>
            <a:ext cx="882228" cy="859900"/>
          </a:xfrm>
          <a:prstGeom prst="curvedConnector3">
            <a:avLst/>
          </a:prstGeom>
          <a:ln w="2540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2" name="Oval 8"/>
          <p:cNvSpPr/>
          <p:nvPr/>
        </p:nvSpPr>
        <p:spPr>
          <a:xfrm>
            <a:off x="5535930" y="4386704"/>
            <a:ext cx="588645" cy="58801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lumMod val="95000"/>
                </a:schemeClr>
              </a:solidFill>
            </a:endParaRPr>
          </a:p>
        </p:txBody>
      </p:sp>
      <p:cxnSp>
        <p:nvCxnSpPr>
          <p:cNvPr id="33" name="Curved Connector 33"/>
          <p:cNvCxnSpPr>
            <a:endCxn id="32" idx="6"/>
          </p:cNvCxnSpPr>
          <p:nvPr/>
        </p:nvCxnSpPr>
        <p:spPr>
          <a:xfrm rot="10800000" flipV="1">
            <a:off x="6124575" y="4239384"/>
            <a:ext cx="1113155" cy="441325"/>
          </a:xfrm>
          <a:prstGeom prst="curvedConnector3">
            <a:avLst>
              <a:gd name="adj1" fmla="val 49971"/>
            </a:avLst>
          </a:prstGeom>
          <a:ln w="25400">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Arc 14"/>
          <p:cNvSpPr/>
          <p:nvPr/>
        </p:nvSpPr>
        <p:spPr>
          <a:xfrm>
            <a:off x="5504379" y="4354180"/>
            <a:ext cx="651909" cy="651909"/>
          </a:xfrm>
          <a:prstGeom prst="arc">
            <a:avLst>
              <a:gd name="adj1" fmla="val 13133637"/>
              <a:gd name="adj2" fmla="val 2715686"/>
            </a:avLst>
          </a:prstGeom>
          <a:ln w="25400">
            <a:solidFill>
              <a:schemeClr val="accent1">
                <a:lumMod val="75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17"/>
          <p:cNvSpPr txBox="1"/>
          <p:nvPr/>
        </p:nvSpPr>
        <p:spPr>
          <a:xfrm>
            <a:off x="4724235" y="5069524"/>
            <a:ext cx="1452880" cy="398780"/>
          </a:xfrm>
          <a:prstGeom prst="rect">
            <a:avLst/>
          </a:prstGeom>
          <a:noFill/>
        </p:spPr>
        <p:txBody>
          <a:bodyPr wrap="none" rtlCol="0">
            <a:spAutoFit/>
          </a:bodyPr>
          <a:lstStyle/>
          <a:p>
            <a:r>
              <a:rPr lang="zh-CN" altLang="en-US" sz="2000" dirty="0">
                <a:solidFill>
                  <a:schemeClr val="accent1">
                    <a:lumMod val="75000"/>
                  </a:schemeClr>
                </a:solidFill>
                <a:latin typeface="微软雅黑" panose="020B0503020204020204" pitchFamily="34" charset="-122"/>
                <a:ea typeface="微软雅黑" panose="020B0503020204020204" pitchFamily="34" charset="-122"/>
                <a:cs typeface="Open Sans" panose="020B0606030504020204" pitchFamily="34" charset="0"/>
              </a:rPr>
              <a:t>南京、武汉</a:t>
            </a:r>
            <a:endParaRPr lang="zh-CN" altLang="en-US" sz="2000" dirty="0">
              <a:solidFill>
                <a:schemeClr val="accent1">
                  <a:lumMod val="7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6" name="Rectangle 17"/>
          <p:cNvSpPr/>
          <p:nvPr/>
        </p:nvSpPr>
        <p:spPr>
          <a:xfrm>
            <a:off x="4554855" y="5555104"/>
            <a:ext cx="1019175" cy="460375"/>
          </a:xfrm>
          <a:prstGeom prst="rect">
            <a:avLst/>
          </a:prstGeom>
        </p:spPr>
        <p:txBody>
          <a:bodyPr wrap="square">
            <a:spAutoFit/>
          </a:bodyPr>
          <a:lstStyle/>
          <a:p>
            <a:pPr lvl="0" algn="l" eaLnBrk="0" hangingPunct="0">
              <a:buClr>
                <a:schemeClr val="accent2"/>
              </a:buClr>
              <a:buSzPct val="50000"/>
              <a:buNone/>
            </a:pPr>
            <a:r>
              <a:rPr lang="zh-CN" altLang="en-US" sz="1200" dirty="0">
                <a:latin typeface="仿宋" panose="02010609060101010101" charset="-122"/>
                <a:ea typeface="仿宋" panose="02010609060101010101" charset="-122"/>
                <a:sym typeface="+mn-ea"/>
              </a:rPr>
              <a:t>中电</a:t>
            </a:r>
            <a:r>
              <a:rPr lang="en-US" altLang="zh-CN" sz="1200" dirty="0">
                <a:latin typeface="仿宋" panose="02010609060101010101" charset="-122"/>
                <a:ea typeface="仿宋" panose="02010609060101010101" charset="-122"/>
                <a:sym typeface="+mn-ea"/>
              </a:rPr>
              <a:t>14</a:t>
            </a:r>
            <a:r>
              <a:rPr lang="zh-CN" altLang="en-US" sz="1200" dirty="0">
                <a:latin typeface="仿宋" panose="02010609060101010101" charset="-122"/>
                <a:ea typeface="仿宋" panose="02010609060101010101" charset="-122"/>
                <a:sym typeface="+mn-ea"/>
              </a:rPr>
              <a:t>所</a:t>
            </a:r>
            <a:endParaRPr lang="zh-CN" altLang="en-US" sz="1200" dirty="0">
              <a:latin typeface="仿宋" panose="02010609060101010101" charset="-122"/>
              <a:ea typeface="仿宋" panose="02010609060101010101" charset="-122"/>
              <a:sym typeface="+mn-ea"/>
            </a:endParaRPr>
          </a:p>
          <a:p>
            <a:pPr lvl="0" algn="l" eaLnBrk="0" hangingPunct="0">
              <a:buClr>
                <a:schemeClr val="accent2"/>
              </a:buClr>
              <a:buSzPct val="50000"/>
              <a:buNone/>
            </a:pPr>
            <a:r>
              <a:rPr lang="zh-CN" altLang="en-US" sz="1200" dirty="0">
                <a:latin typeface="仿宋" panose="02010609060101010101" charset="-122"/>
                <a:ea typeface="仿宋" panose="02010609060101010101" charset="-122"/>
                <a:sym typeface="+mn-ea"/>
              </a:rPr>
              <a:t>中电</a:t>
            </a:r>
            <a:r>
              <a:rPr lang="en-US" altLang="zh-CN" sz="1200" dirty="0">
                <a:latin typeface="仿宋" panose="02010609060101010101" charset="-122"/>
                <a:ea typeface="仿宋" panose="02010609060101010101" charset="-122"/>
                <a:sym typeface="+mn-ea"/>
              </a:rPr>
              <a:t>28</a:t>
            </a:r>
            <a:r>
              <a:rPr lang="zh-CN" altLang="en-US" sz="1200" dirty="0">
                <a:latin typeface="仿宋" panose="02010609060101010101" charset="-122"/>
                <a:ea typeface="仿宋" panose="02010609060101010101" charset="-122"/>
                <a:sym typeface="+mn-ea"/>
              </a:rPr>
              <a:t>所</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Rectangle 17"/>
          <p:cNvSpPr/>
          <p:nvPr/>
        </p:nvSpPr>
        <p:spPr>
          <a:xfrm>
            <a:off x="5504015" y="5530461"/>
            <a:ext cx="2670309" cy="275590"/>
          </a:xfrm>
          <a:prstGeom prst="rect">
            <a:avLst/>
          </a:prstGeom>
        </p:spPr>
        <p:txBody>
          <a:bodyPr wrap="square">
            <a:spAutoFit/>
          </a:bodyPr>
          <a:lstStyle/>
          <a:p>
            <a:pPr lvl="0" algn="l" eaLnBrk="0" hangingPunct="0">
              <a:buClr>
                <a:schemeClr val="accent2"/>
              </a:buClr>
              <a:buSzPct val="50000"/>
              <a:buNone/>
            </a:pPr>
            <a:r>
              <a:rPr lang="zh-CN" altLang="en-US" sz="1200">
                <a:latin typeface="仿宋" panose="02010609060101010101" charset="-122"/>
                <a:ea typeface="仿宋" panose="02010609060101010101" charset="-122"/>
                <a:sym typeface="+mn-ea"/>
              </a:rPr>
              <a:t>中船重工</a:t>
            </a:r>
            <a:r>
              <a:rPr lang="en-US" altLang="zh-CN" sz="1200">
                <a:latin typeface="仿宋" panose="02010609060101010101" charset="-122"/>
                <a:ea typeface="仿宋" panose="02010609060101010101" charset="-122"/>
                <a:sym typeface="+mn-ea"/>
              </a:rPr>
              <a:t>461</a:t>
            </a:r>
            <a:r>
              <a:rPr lang="zh-CN" altLang="en-US" sz="1200">
                <a:latin typeface="仿宋" panose="02010609060101010101" charset="-122"/>
                <a:ea typeface="仿宋" panose="02010609060101010101" charset="-122"/>
                <a:sym typeface="+mn-ea"/>
              </a:rPr>
              <a:t>厂、</a:t>
            </a:r>
            <a:r>
              <a:rPr lang="en-US" altLang="zh-CN" sz="1200">
                <a:latin typeface="仿宋" panose="02010609060101010101" charset="-122"/>
                <a:ea typeface="仿宋" panose="02010609060101010101" charset="-122"/>
                <a:sym typeface="+mn-ea"/>
              </a:rPr>
              <a:t>701</a:t>
            </a:r>
            <a:r>
              <a:rPr lang="zh-CN" altLang="en-US" sz="1200">
                <a:latin typeface="仿宋" panose="02010609060101010101" charset="-122"/>
                <a:ea typeface="仿宋" panose="02010609060101010101" charset="-122"/>
                <a:sym typeface="+mn-ea"/>
              </a:rPr>
              <a:t>所、</a:t>
            </a:r>
            <a:r>
              <a:rPr lang="en-US" altLang="zh-CN" sz="1200">
                <a:latin typeface="仿宋" panose="02010609060101010101" charset="-122"/>
                <a:ea typeface="仿宋" panose="02010609060101010101" charset="-122"/>
                <a:sym typeface="+mn-ea"/>
              </a:rPr>
              <a:t>719</a:t>
            </a:r>
            <a:r>
              <a:rPr lang="zh-CN" altLang="en-US" sz="1200">
                <a:latin typeface="仿宋" panose="02010609060101010101" charset="-122"/>
                <a:ea typeface="仿宋" panose="02010609060101010101" charset="-122"/>
                <a:sym typeface="+mn-ea"/>
              </a:rPr>
              <a:t>所</a:t>
            </a:r>
            <a:r>
              <a:rPr lang="zh-CN" altLang="en-US" sz="1200" dirty="0">
                <a:latin typeface="仿宋" panose="02010609060101010101" charset="-122"/>
                <a:ea typeface="仿宋" panose="02010609060101010101" charset="-122"/>
                <a:sym typeface="+mn-ea"/>
              </a:rPr>
              <a:t> </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0" name="矩形 39"/>
          <p:cNvSpPr/>
          <p:nvPr/>
        </p:nvSpPr>
        <p:spPr>
          <a:xfrm>
            <a:off x="3688736" y="435315"/>
            <a:ext cx="7788362" cy="1216384"/>
          </a:xfrm>
          <a:prstGeom prst="rect">
            <a:avLst/>
          </a:prstGeom>
        </p:spPr>
        <p:txBody>
          <a:bodyPr vert="horz" lIns="91440" tIns="45720" rIns="91440" bIns="45720" rtlCol="0" anchor="ctr">
            <a:normAutofit/>
          </a:bodyPr>
          <a:lstStyle/>
          <a:p>
            <a:pPr lvl="1"/>
            <a:r>
              <a:rPr lang="zh-CN" altLang="en-US" sz="3200" b="1" dirty="0">
                <a:solidFill>
                  <a:schemeClr val="accent1">
                    <a:lumMod val="75000"/>
                  </a:schemeClr>
                </a:solidFill>
                <a:latin typeface="微软雅黑" panose="020B0503020204020204" pitchFamily="34" charset="-122"/>
                <a:ea typeface="微软雅黑" panose="020B0503020204020204" pitchFamily="34" charset="-122"/>
                <a:sym typeface="+mn-ea"/>
              </a:rPr>
              <a:t>重点单位参观</a:t>
            </a:r>
            <a:r>
              <a:rPr lang="zh-CN" altLang="en-US" sz="3200" b="1" dirty="0" smtClean="0">
                <a:solidFill>
                  <a:schemeClr val="accent1">
                    <a:lumMod val="75000"/>
                  </a:schemeClr>
                </a:solidFill>
                <a:latin typeface="微软雅黑" panose="020B0503020204020204" pitchFamily="34" charset="-122"/>
                <a:ea typeface="微软雅黑" panose="020B0503020204020204" pitchFamily="34" charset="-122"/>
                <a:sym typeface="+mn-ea"/>
              </a:rPr>
              <a:t>实习</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46" name="文本框 9"/>
          <p:cNvSpPr txBox="1"/>
          <p:nvPr/>
        </p:nvSpPr>
        <p:spPr>
          <a:xfrm>
            <a:off x="982344" y="188595"/>
            <a:ext cx="3384669" cy="438582"/>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决策</a:t>
            </a:r>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与行动：企业资源</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1" name="矩形 40"/>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42" name="直接连接符 41"/>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49"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938616" y="1168707"/>
            <a:ext cx="10712431" cy="4987751"/>
          </a:xfrm>
          <a:prstGeom prst="rect">
            <a:avLst/>
          </a:prstGeom>
          <a:solidFill>
            <a:schemeClr val="bg1"/>
          </a:solidFill>
          <a:ln>
            <a:noFill/>
          </a:ln>
          <a:effectLst>
            <a:outerShdw blurRad="1143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b="1" dirty="0">
              <a:ea typeface="微软雅黑" panose="020B0503020204020204" pitchFamily="34" charset="-122"/>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2990" t="5673" r="3526" b="9461"/>
          <a:stretch>
            <a:fillRect/>
          </a:stretch>
        </p:blipFill>
        <p:spPr>
          <a:xfrm>
            <a:off x="1635612" y="2348380"/>
            <a:ext cx="8997693" cy="2164782"/>
          </a:xfrm>
          <a:prstGeom prst="rect">
            <a:avLst/>
          </a:prstGeom>
        </p:spPr>
      </p:pic>
      <p:sp>
        <p:nvSpPr>
          <p:cNvPr id="13" name="矩形 12"/>
          <p:cNvSpPr/>
          <p:nvPr/>
        </p:nvSpPr>
        <p:spPr>
          <a:xfrm>
            <a:off x="10947958" y="5932812"/>
            <a:ext cx="208793" cy="214500"/>
          </a:xfrm>
          <a:prstGeom prst="rect">
            <a:avLst/>
          </a:prstGeom>
          <a:solidFill>
            <a:srgbClr val="00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4" name="流程图: 离页连接符 13"/>
          <p:cNvSpPr/>
          <p:nvPr/>
        </p:nvSpPr>
        <p:spPr>
          <a:xfrm>
            <a:off x="9721262" y="841058"/>
            <a:ext cx="544176" cy="655407"/>
          </a:xfrm>
          <a:prstGeom prst="flowChartOffpageConnector">
            <a:avLst/>
          </a:prstGeom>
          <a:solidFill>
            <a:srgbClr val="003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15" name="直角三角形 14"/>
          <p:cNvSpPr/>
          <p:nvPr/>
        </p:nvSpPr>
        <p:spPr>
          <a:xfrm>
            <a:off x="10265438" y="841058"/>
            <a:ext cx="126310" cy="327703"/>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微软雅黑" panose="020B0503020204020204" pitchFamily="34" charset="-122"/>
            </a:endParaRPr>
          </a:p>
        </p:txBody>
      </p:sp>
      <p:sp>
        <p:nvSpPr>
          <p:cNvPr id="6" name="矩形 5"/>
          <p:cNvSpPr/>
          <p:nvPr/>
        </p:nvSpPr>
        <p:spPr>
          <a:xfrm>
            <a:off x="1453499" y="1313659"/>
            <a:ext cx="9988478" cy="1014730"/>
          </a:xfrm>
          <a:prstGeom prst="rect">
            <a:avLst/>
          </a:prstGeom>
        </p:spPr>
        <p:txBody>
          <a:bodyPr wrap="square">
            <a:spAutoFit/>
          </a:bodyPr>
          <a:lstStyle/>
          <a:p>
            <a:pPr marL="285750" indent="-285750">
              <a:lnSpc>
                <a:spcPct val="150000"/>
              </a:lnSpc>
              <a:buClr>
                <a:srgbClr val="066084"/>
              </a:buClr>
              <a:buFont typeface="Wingdings" panose="05000000000000000000" pitchFamily="2" charset="2"/>
              <a:buChar char="l"/>
            </a:pPr>
            <a:r>
              <a:rPr lang="zh-CN" altLang="en-US" sz="2000" b="1" dirty="0">
                <a:solidFill>
                  <a:srgbClr val="066084"/>
                </a:solidFill>
                <a:latin typeface="微软雅黑" panose="020B0503020204020204" pitchFamily="34" charset="-122"/>
                <a:ea typeface="微软雅黑" panose="020B0503020204020204" pitchFamily="34" charset="-122"/>
              </a:rPr>
              <a:t>就业中心个体咨询 线上预约</a:t>
            </a:r>
            <a:endParaRPr lang="en-US" altLang="zh-CN" sz="2000" b="1" dirty="0">
              <a:solidFill>
                <a:srgbClr val="066084"/>
              </a:solidFill>
              <a:latin typeface="微软雅黑" panose="020B0503020204020204" pitchFamily="34" charset="-122"/>
              <a:ea typeface="微软雅黑" panose="020B0503020204020204" pitchFamily="34" charset="-122"/>
            </a:endParaRPr>
          </a:p>
          <a:p>
            <a:pPr>
              <a:lnSpc>
                <a:spcPct val="150000"/>
              </a:lnSpc>
              <a:buClr>
                <a:srgbClr val="066084"/>
              </a:buClr>
            </a:pPr>
            <a:r>
              <a:rPr lang="en-US" altLang="zh-CN" sz="2000" b="1" dirty="0">
                <a:solidFill>
                  <a:srgbClr val="066084"/>
                </a:solidFill>
                <a:latin typeface="微软雅黑" panose="020B0503020204020204" pitchFamily="34" charset="-122"/>
                <a:ea typeface="微软雅黑" panose="020B0503020204020204" pitchFamily="34" charset="-122"/>
              </a:rPr>
              <a:t>http://www.career.zju.edu.cn/jyxt/jyweb/webIndex.zf</a:t>
            </a:r>
            <a:endParaRPr lang="zh-CN" altLang="en-US" sz="2000" b="1" dirty="0">
              <a:solidFill>
                <a:srgbClr val="066084"/>
              </a:solidFill>
              <a:latin typeface="微软雅黑" panose="020B0503020204020204" pitchFamily="34" charset="-122"/>
              <a:ea typeface="微软雅黑" panose="020B0503020204020204" pitchFamily="34" charset="-122"/>
            </a:endParaRPr>
          </a:p>
        </p:txBody>
      </p:sp>
      <p:graphicFrame>
        <p:nvGraphicFramePr>
          <p:cNvPr id="3" name="图示 2"/>
          <p:cNvGraphicFramePr/>
          <p:nvPr/>
        </p:nvGraphicFramePr>
        <p:xfrm>
          <a:off x="1709617" y="4619826"/>
          <a:ext cx="8126730" cy="1298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矩形 25"/>
          <p:cNvSpPr/>
          <p:nvPr/>
        </p:nvSpPr>
        <p:spPr>
          <a:xfrm>
            <a:off x="1839031" y="282829"/>
            <a:ext cx="8424936" cy="1014729"/>
          </a:xfrm>
          <a:prstGeom prst="rect">
            <a:avLst/>
          </a:prstGeom>
        </p:spPr>
        <p:txBody>
          <a:bodyPr vert="horz" lIns="91440" tIns="45720" rIns="91440" bIns="45720" rtlCol="0" anchor="ctr">
            <a:normAutofit/>
          </a:bodyPr>
          <a:lstStyle/>
          <a:p>
            <a:pPr algn="ctr" eaLnBrk="0" fontAlgn="base" hangingPunct="0">
              <a:lnSpc>
                <a:spcPct val="90000"/>
              </a:lnSpc>
              <a:spcBef>
                <a:spcPct val="0"/>
              </a:spcBef>
              <a:spcAft>
                <a:spcPct val="0"/>
              </a:spcAft>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rPr>
              <a:t>个体咨询</a:t>
            </a:r>
            <a:endParaRPr lang="zh-CN" altLang="en-US" sz="3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2" name="文本框 9"/>
          <p:cNvSpPr txBox="1"/>
          <p:nvPr/>
        </p:nvSpPr>
        <p:spPr>
          <a:xfrm>
            <a:off x="982345" y="188595"/>
            <a:ext cx="1951990"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决策与行动</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7" name="矩形 16"/>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24" name="直接连接符 23"/>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TextBox 23"/>
          <p:cNvSpPr txBox="1"/>
          <p:nvPr/>
        </p:nvSpPr>
        <p:spPr>
          <a:xfrm>
            <a:off x="11746061" y="6309320"/>
            <a:ext cx="444352" cy="39878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29"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文本框 9"/>
          <p:cNvSpPr txBox="1"/>
          <p:nvPr/>
        </p:nvSpPr>
        <p:spPr>
          <a:xfrm>
            <a:off x="1358900" y="3474844"/>
            <a:ext cx="2572385" cy="375920"/>
          </a:xfrm>
          <a:prstGeom prst="rect">
            <a:avLst/>
          </a:prstGeom>
          <a:noFill/>
        </p:spPr>
        <p:txBody>
          <a:bodyPr wrap="square" lIns="68580" tIns="34290" rIns="68580" bIns="34290" rtlCol="0">
            <a:spAutoFit/>
          </a:bodyPr>
          <a:lstStyle/>
          <a:p>
            <a:pPr marL="0" lvl="1"/>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就业与职业发展协会</a:t>
            </a:r>
            <a:endParaRPr lang="en-US" altLang="zh-CN" sz="2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0" name="Freeform 21"/>
          <p:cNvSpPr/>
          <p:nvPr/>
        </p:nvSpPr>
        <p:spPr bwMode="auto">
          <a:xfrm>
            <a:off x="503872" y="1641917"/>
            <a:ext cx="9794876" cy="3582987"/>
          </a:xfrm>
          <a:custGeom>
            <a:avLst/>
            <a:gdLst>
              <a:gd name="T0" fmla="*/ 0 w 2828"/>
              <a:gd name="T1" fmla="*/ 856 h 1032"/>
              <a:gd name="T2" fmla="*/ 660 w 2828"/>
              <a:gd name="T3" fmla="*/ 540 h 1032"/>
              <a:gd name="T4" fmla="*/ 1232 w 2828"/>
              <a:gd name="T5" fmla="*/ 720 h 1032"/>
              <a:gd name="T6" fmla="*/ 1772 w 2828"/>
              <a:gd name="T7" fmla="*/ 320 h 1032"/>
              <a:gd name="T8" fmla="*/ 2315 w 2828"/>
              <a:gd name="T9" fmla="*/ 479 h 1032"/>
              <a:gd name="T10" fmla="*/ 2828 w 2828"/>
              <a:gd name="T11" fmla="*/ 0 h 1032"/>
            </a:gdLst>
            <a:ahLst/>
            <a:cxnLst>
              <a:cxn ang="0">
                <a:pos x="T0" y="T1"/>
              </a:cxn>
              <a:cxn ang="0">
                <a:pos x="T2" y="T3"/>
              </a:cxn>
              <a:cxn ang="0">
                <a:pos x="T4" y="T5"/>
              </a:cxn>
              <a:cxn ang="0">
                <a:pos x="T6" y="T7"/>
              </a:cxn>
              <a:cxn ang="0">
                <a:pos x="T8" y="T9"/>
              </a:cxn>
              <a:cxn ang="0">
                <a:pos x="T10" y="T11"/>
              </a:cxn>
            </a:cxnLst>
            <a:rect l="0" t="0" r="r" b="b"/>
            <a:pathLst>
              <a:path w="2828" h="1032">
                <a:moveTo>
                  <a:pt x="0" y="856"/>
                </a:moveTo>
                <a:cubicBezTo>
                  <a:pt x="420" y="1032"/>
                  <a:pt x="464" y="536"/>
                  <a:pt x="660" y="540"/>
                </a:cubicBezTo>
                <a:cubicBezTo>
                  <a:pt x="856" y="544"/>
                  <a:pt x="976" y="736"/>
                  <a:pt x="1232" y="720"/>
                </a:cubicBezTo>
                <a:cubicBezTo>
                  <a:pt x="1488" y="704"/>
                  <a:pt x="1508" y="352"/>
                  <a:pt x="1772" y="320"/>
                </a:cubicBezTo>
                <a:cubicBezTo>
                  <a:pt x="2036" y="288"/>
                  <a:pt x="2063" y="491"/>
                  <a:pt x="2315" y="479"/>
                </a:cubicBezTo>
                <a:cubicBezTo>
                  <a:pt x="2567" y="467"/>
                  <a:pt x="2572" y="84"/>
                  <a:pt x="2828" y="0"/>
                </a:cubicBezTo>
              </a:path>
            </a:pathLst>
          </a:custGeom>
          <a:noFill/>
          <a:ln w="15875" cap="flat">
            <a:solidFill>
              <a:srgbClr val="ADBACA"/>
            </a:solidFill>
            <a:prstDash val="dash"/>
            <a:miter lim="800000"/>
          </a:ln>
        </p:spPr>
        <p:txBody>
          <a:bodyPr/>
          <a:lstStyle/>
          <a:p>
            <a:pPr eaLnBrk="1" fontAlgn="auto" hangingPunct="1">
              <a:spcBef>
                <a:spcPts val="0"/>
              </a:spcBef>
              <a:spcAft>
                <a:spcPts val="0"/>
              </a:spcAft>
              <a:defRPr/>
            </a:pPr>
            <a:endParaRPr lang="en-US">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1" name="组合 10"/>
          <p:cNvGrpSpPr/>
          <p:nvPr/>
        </p:nvGrpSpPr>
        <p:grpSpPr bwMode="auto">
          <a:xfrm>
            <a:off x="10403840" y="946909"/>
            <a:ext cx="1316038" cy="790575"/>
            <a:chOff x="9654540" y="1768263"/>
            <a:chExt cx="1316691" cy="790008"/>
          </a:xfrm>
        </p:grpSpPr>
        <p:sp>
          <p:nvSpPr>
            <p:cNvPr id="12" name="Freeform 22"/>
            <p:cNvSpPr/>
            <p:nvPr/>
          </p:nvSpPr>
          <p:spPr bwMode="auto">
            <a:xfrm>
              <a:off x="10008729" y="2202926"/>
              <a:ext cx="406602" cy="355345"/>
            </a:xfrm>
            <a:custGeom>
              <a:avLst/>
              <a:gdLst>
                <a:gd name="T0" fmla="*/ 71 w 71"/>
                <a:gd name="T1" fmla="*/ 3 h 62"/>
                <a:gd name="T2" fmla="*/ 0 w 71"/>
                <a:gd name="T3" fmla="*/ 62 h 62"/>
                <a:gd name="T4" fmla="*/ 14 w 71"/>
                <a:gd name="T5" fmla="*/ 0 h 62"/>
                <a:gd name="T6" fmla="*/ 71 w 71"/>
                <a:gd name="T7" fmla="*/ 3 h 62"/>
              </a:gdLst>
              <a:ahLst/>
              <a:cxnLst>
                <a:cxn ang="0">
                  <a:pos x="T0" y="T1"/>
                </a:cxn>
                <a:cxn ang="0">
                  <a:pos x="T2" y="T3"/>
                </a:cxn>
                <a:cxn ang="0">
                  <a:pos x="T4" y="T5"/>
                </a:cxn>
                <a:cxn ang="0">
                  <a:pos x="T6" y="T7"/>
                </a:cxn>
              </a:cxnLst>
              <a:rect l="0" t="0" r="r" b="b"/>
              <a:pathLst>
                <a:path w="71" h="62">
                  <a:moveTo>
                    <a:pt x="71" y="3"/>
                  </a:moveTo>
                  <a:lnTo>
                    <a:pt x="0" y="62"/>
                  </a:lnTo>
                  <a:lnTo>
                    <a:pt x="14" y="0"/>
                  </a:lnTo>
                  <a:lnTo>
                    <a:pt x="71" y="3"/>
                  </a:lnTo>
                  <a:close/>
                </a:path>
              </a:pathLst>
            </a:custGeom>
            <a:solidFill>
              <a:srgbClr val="566172"/>
            </a:solidFill>
            <a:ln>
              <a:noFill/>
            </a:ln>
          </p:spPr>
          <p:txBody>
            <a:bodyPr/>
            <a:lstStyle/>
            <a:p>
              <a:pPr eaLnBrk="1" fontAlgn="auto" hangingPunct="1">
                <a:spcBef>
                  <a:spcPts val="0"/>
                </a:spcBef>
                <a:spcAft>
                  <a:spcPts val="0"/>
                </a:spcAft>
                <a:defRPr/>
              </a:pP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23"/>
            <p:cNvSpPr/>
            <p:nvPr/>
          </p:nvSpPr>
          <p:spPr bwMode="auto">
            <a:xfrm>
              <a:off x="9654540" y="1768263"/>
              <a:ext cx="1316691" cy="680550"/>
            </a:xfrm>
            <a:custGeom>
              <a:avLst/>
              <a:gdLst>
                <a:gd name="T0" fmla="*/ 230 w 230"/>
                <a:gd name="T1" fmla="*/ 0 h 119"/>
                <a:gd name="T2" fmla="*/ 0 w 230"/>
                <a:gd name="T3" fmla="*/ 26 h 119"/>
                <a:gd name="T4" fmla="*/ 140 w 230"/>
                <a:gd name="T5" fmla="*/ 119 h 119"/>
                <a:gd name="T6" fmla="*/ 230 w 230"/>
                <a:gd name="T7" fmla="*/ 0 h 119"/>
              </a:gdLst>
              <a:ahLst/>
              <a:cxnLst>
                <a:cxn ang="0">
                  <a:pos x="T0" y="T1"/>
                </a:cxn>
                <a:cxn ang="0">
                  <a:pos x="T2" y="T3"/>
                </a:cxn>
                <a:cxn ang="0">
                  <a:pos x="T4" y="T5"/>
                </a:cxn>
                <a:cxn ang="0">
                  <a:pos x="T6" y="T7"/>
                </a:cxn>
              </a:cxnLst>
              <a:rect l="0" t="0" r="r" b="b"/>
              <a:pathLst>
                <a:path w="230" h="119">
                  <a:moveTo>
                    <a:pt x="230" y="0"/>
                  </a:moveTo>
                  <a:lnTo>
                    <a:pt x="0" y="26"/>
                  </a:lnTo>
                  <a:lnTo>
                    <a:pt x="140" y="119"/>
                  </a:lnTo>
                  <a:lnTo>
                    <a:pt x="230" y="0"/>
                  </a:lnTo>
                  <a:close/>
                </a:path>
              </a:pathLst>
            </a:custGeom>
            <a:solidFill>
              <a:srgbClr val="C1C7D0"/>
            </a:solidFill>
            <a:ln>
              <a:noFill/>
            </a:ln>
          </p:spPr>
          <p:txBody>
            <a:bodyPr/>
            <a:lstStyle/>
            <a:p>
              <a:pPr eaLnBrk="1" fontAlgn="auto" hangingPunct="1">
                <a:spcBef>
                  <a:spcPts val="0"/>
                </a:spcBef>
                <a:spcAft>
                  <a:spcPts val="0"/>
                </a:spcAft>
                <a:defRPr/>
              </a:pP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Freeform 24"/>
            <p:cNvSpPr/>
            <p:nvPr/>
          </p:nvSpPr>
          <p:spPr bwMode="auto">
            <a:xfrm>
              <a:off x="9940432" y="1814268"/>
              <a:ext cx="933913" cy="744003"/>
            </a:xfrm>
            <a:custGeom>
              <a:avLst/>
              <a:gdLst>
                <a:gd name="T0" fmla="*/ 163 w 163"/>
                <a:gd name="T1" fmla="*/ 0 h 130"/>
                <a:gd name="T2" fmla="*/ 0 w 163"/>
                <a:gd name="T3" fmla="*/ 52 h 130"/>
                <a:gd name="T4" fmla="*/ 12 w 163"/>
                <a:gd name="T5" fmla="*/ 130 h 130"/>
                <a:gd name="T6" fmla="*/ 26 w 163"/>
                <a:gd name="T7" fmla="*/ 68 h 130"/>
                <a:gd name="T8" fmla="*/ 163 w 163"/>
                <a:gd name="T9" fmla="*/ 0 h 130"/>
              </a:gdLst>
              <a:ahLst/>
              <a:cxnLst>
                <a:cxn ang="0">
                  <a:pos x="T0" y="T1"/>
                </a:cxn>
                <a:cxn ang="0">
                  <a:pos x="T2" y="T3"/>
                </a:cxn>
                <a:cxn ang="0">
                  <a:pos x="T4" y="T5"/>
                </a:cxn>
                <a:cxn ang="0">
                  <a:pos x="T6" y="T7"/>
                </a:cxn>
                <a:cxn ang="0">
                  <a:pos x="T8" y="T9"/>
                </a:cxn>
              </a:cxnLst>
              <a:rect l="0" t="0" r="r" b="b"/>
              <a:pathLst>
                <a:path w="163" h="130">
                  <a:moveTo>
                    <a:pt x="163" y="0"/>
                  </a:moveTo>
                  <a:lnTo>
                    <a:pt x="0" y="52"/>
                  </a:lnTo>
                  <a:lnTo>
                    <a:pt x="12" y="130"/>
                  </a:lnTo>
                  <a:lnTo>
                    <a:pt x="26" y="68"/>
                  </a:lnTo>
                  <a:lnTo>
                    <a:pt x="163" y="0"/>
                  </a:lnTo>
                  <a:close/>
                </a:path>
              </a:pathLst>
            </a:custGeom>
            <a:solidFill>
              <a:srgbClr val="8893A5"/>
            </a:solidFill>
            <a:ln>
              <a:noFill/>
            </a:ln>
          </p:spPr>
          <p:txBody>
            <a:bodyPr/>
            <a:lstStyle/>
            <a:p>
              <a:pPr eaLnBrk="1" fontAlgn="auto" hangingPunct="1">
                <a:spcBef>
                  <a:spcPts val="0"/>
                </a:spcBef>
                <a:spcAft>
                  <a:spcPts val="0"/>
                </a:spcAft>
                <a:defRPr/>
              </a:pPr>
              <a:endParaRPr lang="en-US">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5" name="Freeform 5"/>
          <p:cNvSpPr/>
          <p:nvPr/>
        </p:nvSpPr>
        <p:spPr bwMode="auto">
          <a:xfrm>
            <a:off x="2056687" y="4000940"/>
            <a:ext cx="1357717" cy="12241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lumMod val="75000"/>
            </a:schemeClr>
          </a:solidFill>
          <a:ln w="9525" cap="flat">
            <a:noFill/>
            <a:prstDash val="solid"/>
            <a:miter lim="800000"/>
          </a:ln>
          <a:effectLst>
            <a:outerShdw blurRad="177800" dir="13500000" sy="23000" kx="1200000" algn="br" rotWithShape="0">
              <a:prstClr val="black">
                <a:alpha val="20000"/>
              </a:prstClr>
            </a:outerShdw>
          </a:effectLst>
        </p:spPr>
        <p:txBody>
          <a:bodyPr vert="horz" wrap="square" lIns="91440" tIns="45720" rIns="91440" bIns="45720" numCol="1" anchor="t" anchorCtr="0" compatLnSpc="1"/>
          <a:lstStyle/>
          <a:p>
            <a:endParaRPr lang="zh-CN" altLang="en-US"/>
          </a:p>
        </p:txBody>
      </p:sp>
      <p:sp>
        <p:nvSpPr>
          <p:cNvPr id="17" name="Rectangle 17"/>
          <p:cNvSpPr/>
          <p:nvPr/>
        </p:nvSpPr>
        <p:spPr bwMode="auto">
          <a:xfrm>
            <a:off x="1778288" y="5297844"/>
            <a:ext cx="1915188" cy="696012"/>
          </a:xfrm>
          <a:prstGeom prst="rect">
            <a:avLst/>
          </a:prstGeom>
          <a:noFill/>
          <a:ln>
            <a:noFill/>
          </a:ln>
        </p:spPr>
        <p:txBody>
          <a:bodyPr lIns="0" tIns="0" rIns="0" bIns="0" anchor="t"/>
          <a:lstStyle/>
          <a:p>
            <a:pPr algn="ctr" fontAlgn="base">
              <a:lnSpc>
                <a:spcPct val="125000"/>
              </a:lnSpc>
              <a:spcBef>
                <a:spcPct val="0"/>
              </a:spcBef>
              <a:spcAft>
                <a:spcPct val="0"/>
              </a:spcAft>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名企之路</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25000"/>
              </a:lnSpc>
              <a:spcBef>
                <a:spcPct val="0"/>
              </a:spcBef>
              <a:spcAft>
                <a:spcPct val="0"/>
              </a:spcAft>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职场菁英训练营</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25000"/>
              </a:lnSpc>
              <a:spcBef>
                <a:spcPct val="0"/>
              </a:spcBef>
              <a:spcAft>
                <a:spcPct val="0"/>
              </a:spcAft>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名企参观走访</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25000"/>
              </a:lnSpc>
              <a:spcBef>
                <a:spcPct val="0"/>
              </a:spcBef>
              <a:spcAft>
                <a:spcPct val="0"/>
              </a:spcAft>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对话</a:t>
            </a: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“HR”</a:t>
            </a: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系列活动</a:t>
            </a:r>
            <a:endPar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25000"/>
              </a:lnSpc>
              <a:spcBef>
                <a:spcPct val="0"/>
              </a:spcBef>
              <a:spcAft>
                <a:spcPct val="0"/>
              </a:spcAft>
            </a:pP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微信号：浙大职协</a:t>
            </a:r>
            <a:endPar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25000"/>
              </a:lnSpc>
              <a:spcBef>
                <a:spcPct val="0"/>
              </a:spcBef>
              <a:spcAft>
                <a:spcPct val="0"/>
              </a:spcAft>
            </a:pPr>
            <a:r>
              <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scda_zju</a:t>
            </a:r>
            <a:endPar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8" name="Freeform 5"/>
          <p:cNvSpPr/>
          <p:nvPr/>
        </p:nvSpPr>
        <p:spPr bwMode="auto">
          <a:xfrm>
            <a:off x="3984454" y="2532881"/>
            <a:ext cx="1357717" cy="12241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lumMod val="75000"/>
            </a:schemeClr>
          </a:solidFill>
          <a:ln w="9525" cap="flat">
            <a:noFill/>
            <a:prstDash val="solid"/>
            <a:miter lim="800000"/>
          </a:ln>
          <a:effectLst>
            <a:outerShdw blurRad="177800" dir="13500000" sy="23000" kx="1200000" algn="br" rotWithShape="0">
              <a:prstClr val="black">
                <a:alpha val="20000"/>
              </a:prstClr>
            </a:outerShdw>
          </a:effectLst>
        </p:spPr>
        <p:txBody>
          <a:bodyPr vert="horz" wrap="square" lIns="91440" tIns="45720" rIns="91440" bIns="45720" numCol="1" anchor="t" anchorCtr="0" compatLnSpc="1"/>
          <a:lstStyle/>
          <a:p>
            <a:endParaRPr lang="zh-CN" altLang="en-US"/>
          </a:p>
        </p:txBody>
      </p:sp>
      <p:sp>
        <p:nvSpPr>
          <p:cNvPr id="20" name="Rectangle 17"/>
          <p:cNvSpPr/>
          <p:nvPr/>
        </p:nvSpPr>
        <p:spPr bwMode="auto">
          <a:xfrm>
            <a:off x="3810830" y="4264505"/>
            <a:ext cx="1915188" cy="696012"/>
          </a:xfrm>
          <a:prstGeom prst="rect">
            <a:avLst/>
          </a:prstGeom>
          <a:noFill/>
          <a:ln>
            <a:noFill/>
          </a:ln>
        </p:spPr>
        <p:txBody>
          <a:bodyPr lIns="0" tIns="0" rIns="0" bIns="0" anchor="t"/>
          <a:lstStyle/>
          <a:p>
            <a:pPr algn="ctr" fontAlgn="base">
              <a:lnSpc>
                <a:spcPct val="125000"/>
              </a:lnSpc>
              <a:spcBef>
                <a:spcPct val="0"/>
              </a:spcBef>
              <a:spcAft>
                <a:spcPct val="0"/>
              </a:spcAft>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创业分享交流会</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25000"/>
              </a:lnSpc>
              <a:spcBef>
                <a:spcPct val="0"/>
              </a:spcBef>
              <a:spcAft>
                <a:spcPct val="0"/>
              </a:spcAft>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模拟创业活动</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25000"/>
              </a:lnSpc>
              <a:spcBef>
                <a:spcPct val="0"/>
              </a:spcBef>
              <a:spcAft>
                <a:spcPct val="0"/>
              </a:spcAft>
            </a:pP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创业比赛</a:t>
            </a:r>
            <a:endPar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25000"/>
              </a:lnSpc>
              <a:spcBef>
                <a:spcPct val="0"/>
              </a:spcBef>
              <a:spcAft>
                <a:spcPct val="0"/>
              </a:spcAft>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微信号：</a:t>
            </a: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ZJUKAB</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25000"/>
              </a:lnSpc>
              <a:spcBef>
                <a:spcPct val="0"/>
              </a:spcBef>
              <a:spcAft>
                <a:spcPct val="0"/>
              </a:spcAft>
            </a:pP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ZJU-KAB</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25000"/>
              </a:lnSpc>
              <a:spcBef>
                <a:spcPct val="0"/>
              </a:spcBef>
              <a:spcAft>
                <a:spcPct val="0"/>
              </a:spcAft>
            </a:pP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1" name="Freeform 5"/>
          <p:cNvSpPr/>
          <p:nvPr/>
        </p:nvSpPr>
        <p:spPr bwMode="auto">
          <a:xfrm>
            <a:off x="6033812" y="2961961"/>
            <a:ext cx="1357717" cy="12241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lumMod val="75000"/>
            </a:schemeClr>
          </a:solidFill>
          <a:ln w="9525" cap="flat">
            <a:noFill/>
            <a:prstDash val="solid"/>
            <a:miter lim="800000"/>
          </a:ln>
          <a:effectLst>
            <a:outerShdw blurRad="177800" dir="13500000" sy="23000" kx="1200000" algn="br" rotWithShape="0">
              <a:prstClr val="black">
                <a:alpha val="20000"/>
              </a:prstClr>
            </a:outerShdw>
          </a:effectLst>
        </p:spPr>
        <p:txBody>
          <a:bodyPr vert="horz" wrap="square" lIns="91440" tIns="45720" rIns="91440" bIns="45720" numCol="1" anchor="t" anchorCtr="0" compatLnSpc="1"/>
          <a:lstStyle/>
          <a:p>
            <a:endParaRPr lang="zh-CN" altLang="en-US"/>
          </a:p>
        </p:txBody>
      </p:sp>
      <p:sp>
        <p:nvSpPr>
          <p:cNvPr id="22" name="TextBox 7"/>
          <p:cNvSpPr>
            <a:spLocks noChangeArrowheads="1"/>
          </p:cNvSpPr>
          <p:nvPr/>
        </p:nvSpPr>
        <p:spPr bwMode="auto">
          <a:xfrm>
            <a:off x="2056765" y="4387448"/>
            <a:ext cx="1372870" cy="553720"/>
          </a:xfrm>
          <a:prstGeom prst="rect">
            <a:avLst/>
          </a:prstGeom>
          <a:noFill/>
          <a:ln>
            <a:noFill/>
          </a:ln>
          <a:effectLst/>
        </p:spPr>
        <p:txBody>
          <a:bodyPr wrap="square" lIns="0" tIns="0" rIns="0" bIns="0">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sym typeface="方正兰亭黑_GBK" pitchFamily="2" charset="-122"/>
              </a:rPr>
              <a:t>SCDA</a:t>
            </a:r>
            <a:endParaRPr lang="en-US" altLang="zh-CN" sz="36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23" name="Rectangle 17"/>
          <p:cNvSpPr/>
          <p:nvPr/>
        </p:nvSpPr>
        <p:spPr bwMode="auto">
          <a:xfrm>
            <a:off x="7391173" y="3422315"/>
            <a:ext cx="1915188" cy="696012"/>
          </a:xfrm>
          <a:prstGeom prst="rect">
            <a:avLst/>
          </a:prstGeom>
          <a:noFill/>
          <a:ln>
            <a:noFill/>
          </a:ln>
        </p:spPr>
        <p:txBody>
          <a:bodyPr lIns="0" tIns="0" rIns="0" bIns="0" anchor="t"/>
          <a:lstStyle/>
          <a:p>
            <a:pPr marL="0" marR="0" lvl="0" algn="ctr" defTabSz="914400" rtl="0" eaLnBrk="1" fontAlgn="base" latinLnBrk="0" hangingPunct="1">
              <a:lnSpc>
                <a:spcPct val="150000"/>
              </a:lnSpc>
              <a:buClrTx/>
              <a:buSzTx/>
              <a:buFont typeface="Arial" panose="020B0604020202020204" pitchFamily="34" charset="0"/>
              <a:buNone/>
              <a:defRPr/>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mn-ea"/>
              </a:rPr>
              <a:t>基层论坛   </a:t>
            </a:r>
            <a:endParaRPr kumimoji="0" lang="zh-CN" altLang="en-US" sz="1200" b="1" i="0" u="none" strike="noStrike" kern="1200" cap="none" spc="0" normalizeH="0" baseline="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endParaRPr>
          </a:p>
          <a:p>
            <a:pPr marL="0" marR="0" lvl="0" algn="ctr" defTabSz="914400" rtl="0" eaLnBrk="1" fontAlgn="base" latinLnBrk="0" hangingPunct="1">
              <a:lnSpc>
                <a:spcPct val="150000"/>
              </a:lnSpc>
              <a:buClrTx/>
              <a:buSzTx/>
              <a:buFont typeface="Arial" panose="020B0604020202020204" pitchFamily="34" charset="0"/>
              <a:buNone/>
              <a:defRPr/>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mn-ea"/>
              </a:rPr>
              <a:t>模拟面试   </a:t>
            </a:r>
            <a:endParaRPr kumimoji="0" lang="zh-CN" altLang="en-US" sz="1200" b="1" i="0" u="none" strike="noStrike" kern="1200" cap="none" spc="0" normalizeH="0" baseline="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endParaRPr>
          </a:p>
          <a:p>
            <a:pPr marL="0" marR="0" lvl="0" algn="ctr" defTabSz="914400" rtl="0" eaLnBrk="1" fontAlgn="base" latinLnBrk="0" hangingPunct="1">
              <a:lnSpc>
                <a:spcPct val="150000"/>
              </a:lnSpc>
              <a:buClrTx/>
              <a:buSzTx/>
              <a:buFont typeface="Arial" panose="020B0604020202020204" pitchFamily="34" charset="0"/>
              <a:buNone/>
              <a:defRPr/>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mn-ea"/>
              </a:rPr>
              <a:t>分享培训 </a:t>
            </a:r>
            <a:endParaRPr kumimoji="0" lang="zh-CN" altLang="en-US" sz="1200" b="1" i="0" u="none" strike="noStrike" kern="1200" cap="none" spc="0" normalizeH="0" baseline="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endParaRPr>
          </a:p>
          <a:p>
            <a:pPr marL="0" marR="0" lvl="0" algn="ctr" defTabSz="914400" rtl="0" eaLnBrk="1" fontAlgn="base" latinLnBrk="0" hangingPunct="1">
              <a:lnSpc>
                <a:spcPct val="150000"/>
              </a:lnSpc>
              <a:buClrTx/>
              <a:buSzTx/>
              <a:buFont typeface="Arial" panose="020B0604020202020204" pitchFamily="34" charset="0"/>
              <a:buNone/>
              <a:defRPr/>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mn-ea"/>
              </a:rPr>
              <a:t> 挂职</a:t>
            </a: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mn-ea"/>
              </a:rPr>
              <a:t>考察</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mn-ea"/>
            </a:endParaRPr>
          </a:p>
          <a:p>
            <a:pPr algn="ctr" defTabSz="914400" fontAlgn="base">
              <a:lnSpc>
                <a:spcPct val="150000"/>
              </a:lnSpc>
              <a:defRPr/>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微信号：浙大基协</a:t>
            </a: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zdjcgzfwxh</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marL="0" marR="0" lvl="0" algn="ctr" defTabSz="914400" rtl="0" eaLnBrk="1" fontAlgn="base" latinLnBrk="0" hangingPunct="1">
              <a:lnSpc>
                <a:spcPct val="150000"/>
              </a:lnSpc>
              <a:buClrTx/>
              <a:buSzTx/>
              <a:buFont typeface="Arial" panose="020B0604020202020204" pitchFamily="34" charset="0"/>
              <a:buNone/>
              <a:defRPr/>
            </a:pP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mn-ea"/>
            </a:endParaRPr>
          </a:p>
        </p:txBody>
      </p:sp>
      <p:sp>
        <p:nvSpPr>
          <p:cNvPr id="26" name="Freeform 5"/>
          <p:cNvSpPr/>
          <p:nvPr/>
        </p:nvSpPr>
        <p:spPr bwMode="auto">
          <a:xfrm>
            <a:off x="7618137" y="1737681"/>
            <a:ext cx="1357717" cy="12241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lumMod val="75000"/>
            </a:schemeClr>
          </a:solidFill>
          <a:ln w="9525" cap="flat">
            <a:noFill/>
            <a:prstDash val="solid"/>
            <a:miter lim="800000"/>
          </a:ln>
          <a:effectLst>
            <a:outerShdw blurRad="177800" dir="13500000" sy="23000" kx="1200000" algn="br" rotWithShape="0">
              <a:prstClr val="black">
                <a:alpha val="20000"/>
              </a:prstClr>
            </a:outerShdw>
          </a:effectLst>
        </p:spPr>
        <p:txBody>
          <a:bodyPr vert="horz" wrap="square" lIns="91440" tIns="45720" rIns="91440" bIns="45720" numCol="1" anchor="t" anchorCtr="0" compatLnSpc="1"/>
          <a:lstStyle/>
          <a:p>
            <a:endParaRPr lang="zh-CN" altLang="en-US"/>
          </a:p>
        </p:txBody>
      </p:sp>
      <p:sp>
        <p:nvSpPr>
          <p:cNvPr id="27" name="Freeform 5"/>
          <p:cNvSpPr/>
          <p:nvPr/>
        </p:nvSpPr>
        <p:spPr bwMode="auto">
          <a:xfrm>
            <a:off x="9512342" y="2456501"/>
            <a:ext cx="1357717" cy="1224136"/>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lumMod val="75000"/>
            </a:schemeClr>
          </a:solidFill>
          <a:ln w="9525" cap="flat">
            <a:noFill/>
            <a:prstDash val="solid"/>
            <a:miter lim="800000"/>
          </a:ln>
          <a:effectLst>
            <a:outerShdw blurRad="177800" dir="13500000" sy="23000" kx="1200000" algn="br" rotWithShape="0">
              <a:prstClr val="black">
                <a:alpha val="20000"/>
              </a:prstClr>
            </a:outerShdw>
          </a:effectLst>
        </p:spPr>
        <p:txBody>
          <a:bodyPr vert="horz" wrap="square" lIns="91440" tIns="45720" rIns="91440" bIns="45720" numCol="1" anchor="t" anchorCtr="0" compatLnSpc="1"/>
          <a:lstStyle/>
          <a:p>
            <a:endParaRPr lang="zh-CN" altLang="en-US"/>
          </a:p>
        </p:txBody>
      </p:sp>
      <p:sp>
        <p:nvSpPr>
          <p:cNvPr id="28" name="TextBox 7"/>
          <p:cNvSpPr>
            <a:spLocks noChangeArrowheads="1"/>
          </p:cNvSpPr>
          <p:nvPr/>
        </p:nvSpPr>
        <p:spPr bwMode="auto">
          <a:xfrm>
            <a:off x="4057650" y="2868419"/>
            <a:ext cx="1211580" cy="553720"/>
          </a:xfrm>
          <a:prstGeom prst="rect">
            <a:avLst/>
          </a:prstGeom>
          <a:noFill/>
          <a:ln>
            <a:noFill/>
          </a:ln>
          <a:effectLst/>
        </p:spPr>
        <p:txBody>
          <a:bodyPr wrap="square" lIns="0" tIns="0" rIns="0" bIns="0">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sym typeface="方正兰亭黑_GBK" pitchFamily="2" charset="-122"/>
              </a:rPr>
              <a:t>KAB</a:t>
            </a:r>
            <a:endParaRPr lang="en-US" altLang="zh-CN" sz="36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29" name="TextBox 7"/>
          <p:cNvSpPr>
            <a:spLocks noChangeArrowheads="1"/>
          </p:cNvSpPr>
          <p:nvPr/>
        </p:nvSpPr>
        <p:spPr bwMode="auto">
          <a:xfrm>
            <a:off x="6106795" y="3297044"/>
            <a:ext cx="1211580" cy="553720"/>
          </a:xfrm>
          <a:prstGeom prst="rect">
            <a:avLst/>
          </a:prstGeom>
          <a:noFill/>
          <a:ln>
            <a:noFill/>
          </a:ln>
          <a:effectLst/>
        </p:spPr>
        <p:txBody>
          <a:bodyPr wrap="square" lIns="0" tIns="0" rIns="0" bIns="0">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sym typeface="方正兰亭黑_GBK" pitchFamily="2" charset="-122"/>
              </a:rPr>
              <a:t>MCA</a:t>
            </a:r>
            <a:endParaRPr lang="en-US" altLang="zh-CN" sz="36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0" name="TextBox 7"/>
          <p:cNvSpPr>
            <a:spLocks noChangeArrowheads="1"/>
          </p:cNvSpPr>
          <p:nvPr/>
        </p:nvSpPr>
        <p:spPr bwMode="auto">
          <a:xfrm>
            <a:off x="7318375" y="1987674"/>
            <a:ext cx="1574800" cy="553720"/>
          </a:xfrm>
          <a:prstGeom prst="rect">
            <a:avLst/>
          </a:prstGeom>
          <a:noFill/>
          <a:ln>
            <a:noFill/>
          </a:ln>
          <a:effectLst/>
        </p:spPr>
        <p:txBody>
          <a:bodyPr wrap="square" lIns="0" tIns="0" rIns="0" bIns="0">
            <a:spAutoFit/>
          </a:bodyPr>
          <a:lstStyle/>
          <a:p>
            <a:pPr lvl="1" algn="ctr"/>
            <a:r>
              <a:rPr lang="zh-CN" altLang="en-US" sz="3600" dirty="0">
                <a:solidFill>
                  <a:schemeClr val="bg1"/>
                </a:solidFill>
                <a:latin typeface="微软雅黑" panose="020B0503020204020204" pitchFamily="34" charset="-122"/>
                <a:ea typeface="微软雅黑" panose="020B0503020204020204" pitchFamily="34" charset="-122"/>
                <a:sym typeface="方正兰亭黑_GBK" pitchFamily="2" charset="-122"/>
              </a:rPr>
              <a:t>基协</a:t>
            </a:r>
            <a:endParaRPr lang="zh-CN" altLang="en-US" sz="36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1" name="TextBox 7"/>
          <p:cNvSpPr>
            <a:spLocks noChangeArrowheads="1"/>
          </p:cNvSpPr>
          <p:nvPr/>
        </p:nvSpPr>
        <p:spPr bwMode="auto">
          <a:xfrm>
            <a:off x="9589770" y="2791584"/>
            <a:ext cx="1211580" cy="553720"/>
          </a:xfrm>
          <a:prstGeom prst="rect">
            <a:avLst/>
          </a:prstGeom>
          <a:noFill/>
          <a:ln>
            <a:noFill/>
          </a:ln>
          <a:effectLst/>
        </p:spPr>
        <p:txBody>
          <a:bodyPr wrap="square" lIns="0" tIns="0" rIns="0" bIns="0">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sym typeface="方正兰亭黑_GBK" pitchFamily="2" charset="-122"/>
              </a:rPr>
              <a:t>SAGE</a:t>
            </a:r>
            <a:endParaRPr lang="en-US" altLang="zh-CN" sz="3600" dirty="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32" name="文本框 9"/>
          <p:cNvSpPr txBox="1"/>
          <p:nvPr/>
        </p:nvSpPr>
        <p:spPr>
          <a:xfrm>
            <a:off x="3475648" y="1987719"/>
            <a:ext cx="2376264" cy="375920"/>
          </a:xfrm>
          <a:prstGeom prst="rect">
            <a:avLst/>
          </a:prstGeom>
          <a:noFill/>
        </p:spPr>
        <p:txBody>
          <a:bodyPr wrap="square" lIns="68580" tIns="34290" rIns="68580" bIns="34290" rtlCol="0">
            <a:spAutoFit/>
          </a:bodyPr>
          <a:lstStyle/>
          <a:p>
            <a:pPr marL="0" lvl="1"/>
            <a:r>
              <a:rPr lang="en-US" sz="2000" dirty="0">
                <a:solidFill>
                  <a:schemeClr val="accent1">
                    <a:lumMod val="75000"/>
                  </a:schemeClr>
                </a:solidFill>
                <a:latin typeface="微软雅黑" panose="020B0503020204020204" pitchFamily="34" charset="-122"/>
                <a:ea typeface="微软雅黑" panose="020B0503020204020204" pitchFamily="34" charset="-122"/>
              </a:rPr>
              <a:t>KAB</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创业俱乐部</a:t>
            </a:r>
            <a:endParaRPr lang="zh-CN" altLang="en-US" sz="2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3" name="文本框 9"/>
          <p:cNvSpPr txBox="1"/>
          <p:nvPr/>
        </p:nvSpPr>
        <p:spPr>
          <a:xfrm>
            <a:off x="5810850" y="2324502"/>
            <a:ext cx="2376264" cy="375920"/>
          </a:xfrm>
          <a:prstGeom prst="rect">
            <a:avLst/>
          </a:prstGeom>
          <a:noFill/>
        </p:spPr>
        <p:txBody>
          <a:bodyPr wrap="square" lIns="68580" tIns="34290" rIns="68580" bIns="34290" rtlCol="0">
            <a:spAutoFit/>
          </a:bodyPr>
          <a:lstStyle/>
          <a:p>
            <a:pPr marL="0" lvl="1"/>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管理咨询协会</a:t>
            </a:r>
            <a:endParaRPr lang="en-US" altLang="zh-CN"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4" name="文本框 9"/>
          <p:cNvSpPr txBox="1"/>
          <p:nvPr/>
        </p:nvSpPr>
        <p:spPr>
          <a:xfrm>
            <a:off x="7136423" y="1266359"/>
            <a:ext cx="2376264" cy="375920"/>
          </a:xfrm>
          <a:prstGeom prst="rect">
            <a:avLst/>
          </a:prstGeom>
          <a:noFill/>
        </p:spPr>
        <p:txBody>
          <a:bodyPr wrap="square" lIns="68580" tIns="34290" rIns="68580" bIns="34290" rtlCol="0">
            <a:spAutoFit/>
          </a:bodyPr>
          <a:lstStyle/>
          <a:p>
            <a:pPr marL="0" lvl="1"/>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基层工作服务协会</a:t>
            </a:r>
            <a:endParaRPr lang="en-US" altLang="zh-CN" sz="2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5" name="文本框 9"/>
          <p:cNvSpPr txBox="1"/>
          <p:nvPr/>
        </p:nvSpPr>
        <p:spPr>
          <a:xfrm>
            <a:off x="9410358" y="1987719"/>
            <a:ext cx="2376264" cy="375920"/>
          </a:xfrm>
          <a:prstGeom prst="rect">
            <a:avLst/>
          </a:prstGeom>
          <a:noFill/>
        </p:spPr>
        <p:txBody>
          <a:bodyPr wrap="square" lIns="68580" tIns="34290" rIns="68580" bIns="34290" rtlCol="0">
            <a:spAutoFit/>
          </a:bodyPr>
          <a:lstStyle/>
          <a:p>
            <a:pPr marL="0" lvl="1"/>
            <a:r>
              <a:rPr lang="zh-CN" altLang="en-US" sz="2000" b="1" dirty="0">
                <a:solidFill>
                  <a:schemeClr val="accent1">
                    <a:lumMod val="75000"/>
                  </a:schemeClr>
                </a:solidFill>
                <a:latin typeface="微软雅黑" panose="020B0503020204020204" pitchFamily="34" charset="-122"/>
                <a:ea typeface="微软雅黑" panose="020B0503020204020204" pitchFamily="34" charset="-122"/>
              </a:rPr>
              <a:t>学生全球治理协会</a:t>
            </a:r>
            <a:endParaRPr lang="zh-CN" altLang="en-US" sz="20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6" name="Rectangle 17"/>
          <p:cNvSpPr/>
          <p:nvPr/>
        </p:nvSpPr>
        <p:spPr bwMode="auto">
          <a:xfrm>
            <a:off x="6106795" y="4417819"/>
            <a:ext cx="1381125" cy="695960"/>
          </a:xfrm>
          <a:prstGeom prst="rect">
            <a:avLst/>
          </a:prstGeom>
          <a:noFill/>
          <a:ln>
            <a:noFill/>
          </a:ln>
        </p:spPr>
        <p:txBody>
          <a:bodyPr lIns="0" tIns="0" rIns="0" bIns="0" anchor="t"/>
          <a:lstStyle/>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管理咨询、投资银行校园推广</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求职准备互助营</a:t>
            </a:r>
            <a:endParaRPr lang="en-US" altLang="zh-CN" sz="1200" b="1"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defTabSz="914400" fontAlgn="base">
              <a:lnSpc>
                <a:spcPct val="150000"/>
              </a:lnSpc>
              <a:spcBef>
                <a:spcPct val="0"/>
              </a:spcBef>
              <a:spcAft>
                <a:spcPct val="0"/>
              </a:spcAft>
              <a:defRPr/>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微信号：浙大</a:t>
            </a: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MCA</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algn="ctr" defTabSz="914400" fontAlgn="base">
              <a:lnSpc>
                <a:spcPct val="150000"/>
              </a:lnSpc>
              <a:spcBef>
                <a:spcPct val="0"/>
              </a:spcBef>
              <a:spcAft>
                <a:spcPct val="0"/>
              </a:spcAft>
              <a:defRPr/>
            </a:pP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zjumca</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marL="0" marR="0" lvl="0" indent="0" algn="ctr" defTabSz="914400" rtl="0" eaLnBrk="1" fontAlgn="base" latinLnBrk="0" hangingPunct="1">
              <a:lnSpc>
                <a:spcPct val="150000"/>
              </a:lnSpc>
              <a:spcBef>
                <a:spcPct val="0"/>
              </a:spcBef>
              <a:spcAft>
                <a:spcPct val="0"/>
              </a:spcAft>
              <a:buClrTx/>
              <a:buSzTx/>
              <a:buFont typeface="Arial" panose="020B0604020202020204" pitchFamily="34" charset="0"/>
              <a:buNone/>
              <a:defRPr/>
            </a:pP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40" name="矩形 39"/>
          <p:cNvSpPr/>
          <p:nvPr/>
        </p:nvSpPr>
        <p:spPr>
          <a:xfrm>
            <a:off x="2204051" y="580038"/>
            <a:ext cx="7863496" cy="369332"/>
          </a:xfrm>
          <a:prstGeom prst="rect">
            <a:avLst/>
          </a:prstGeom>
        </p:spPr>
        <p:txBody>
          <a:bodyPr vert="horz" lIns="91440" tIns="45720" rIns="91440" bIns="45720" rtlCol="0" anchor="ctr">
            <a:noAutofit/>
          </a:bodyPr>
          <a:lstStyle/>
          <a:p>
            <a:pPr marL="0" lvl="1" algn="ctr" eaLnBrk="0" fontAlgn="base" hangingPunct="0">
              <a:lnSpc>
                <a:spcPct val="90000"/>
              </a:lnSpc>
              <a:spcBef>
                <a:spcPct val="0"/>
              </a:spcBef>
              <a:spcAft>
                <a:spcPct val="0"/>
              </a:spcAft>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rPr>
              <a:t>朋辈互助 </a:t>
            </a:r>
            <a:endParaRPr lang="zh-CN" altLang="en-US" sz="36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6" name="Rectangle 17"/>
          <p:cNvSpPr/>
          <p:nvPr/>
        </p:nvSpPr>
        <p:spPr bwMode="auto">
          <a:xfrm>
            <a:off x="9589770" y="4000624"/>
            <a:ext cx="1575435" cy="695960"/>
          </a:xfrm>
          <a:prstGeom prst="rect">
            <a:avLst/>
          </a:prstGeom>
          <a:noFill/>
          <a:ln>
            <a:noFill/>
          </a:ln>
        </p:spPr>
        <p:txBody>
          <a:bodyPr lIns="0" tIns="0" rIns="0" bIns="0" anchor="t"/>
          <a:lstStyle/>
          <a:p>
            <a:pPr marR="0" lvl="0" defTabSz="914400" rtl="0" eaLnBrk="1" fontAlgn="base" latinLnBrk="0" hangingPunct="1">
              <a:lnSpc>
                <a:spcPct val="150000"/>
              </a:lnSpc>
              <a:spcBef>
                <a:spcPct val="0"/>
              </a:spcBef>
              <a:spcAft>
                <a:spcPct val="0"/>
              </a:spcAft>
              <a:buClrTx/>
              <a:buSzTx/>
              <a:defRPr/>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全球治理周</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marR="0" lvl="0" defTabSz="914400" rtl="0" eaLnBrk="1" fontAlgn="base" latinLnBrk="0" hangingPunct="1">
              <a:lnSpc>
                <a:spcPct val="150000"/>
              </a:lnSpc>
              <a:spcBef>
                <a:spcPct val="0"/>
              </a:spcBef>
              <a:spcAft>
                <a:spcPct val="0"/>
              </a:spcAft>
              <a:buClrTx/>
              <a:buSzTx/>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国际组织专家讲座</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marR="0" lvl="0" defTabSz="914400" rtl="0" eaLnBrk="1" fontAlgn="base" latinLnBrk="0" hangingPunct="1">
              <a:lnSpc>
                <a:spcPct val="150000"/>
              </a:lnSpc>
              <a:spcBef>
                <a:spcPct val="0"/>
              </a:spcBef>
              <a:spcAft>
                <a:spcPct val="0"/>
              </a:spcAft>
              <a:buClrTx/>
              <a:buSzTx/>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国际组织模拟面试</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marR="0" lvl="0" defTabSz="914400" rtl="0" eaLnBrk="1" fontAlgn="base" latinLnBrk="0" hangingPunct="1">
              <a:lnSpc>
                <a:spcPct val="150000"/>
              </a:lnSpc>
              <a:spcBef>
                <a:spcPct val="0"/>
              </a:spcBef>
              <a:spcAft>
                <a:spcPct val="0"/>
              </a:spcAft>
              <a:buClrTx/>
              <a:buSzTx/>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国际组织文书辅导</a:t>
            </a: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marR="0" lvl="0" defTabSz="914400" rtl="0" eaLnBrk="1" fontAlgn="base" latinLnBrk="0" hangingPunct="1">
              <a:lnSpc>
                <a:spcPct val="150000"/>
              </a:lnSpc>
              <a:spcBef>
                <a:spcPct val="0"/>
              </a:spcBef>
              <a:spcAft>
                <a:spcPct val="0"/>
              </a:spcAft>
              <a:buClrTx/>
              <a:buSzTx/>
              <a:defRPr/>
            </a:pP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议会制辩论赛</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marR="0" lvl="0" defTabSz="914400" rtl="0" eaLnBrk="1" fontAlgn="base" latinLnBrk="0" hangingPunct="1">
              <a:lnSpc>
                <a:spcPct val="150000"/>
              </a:lnSpc>
              <a:spcBef>
                <a:spcPct val="0"/>
              </a:spcBef>
              <a:spcAft>
                <a:spcPct val="0"/>
              </a:spcAft>
              <a:buClrTx/>
              <a:buSzTx/>
              <a:defRPr/>
            </a:pPr>
            <a:r>
              <a:rPr lang="zh-CN" altLang="en-US" sz="1200" b="1"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全球治理论坛</a:t>
            </a:r>
            <a:endPar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marR="0" lvl="0" defTabSz="914400" rtl="0" eaLnBrk="1" fontAlgn="base" latinLnBrk="0" hangingPunct="1">
              <a:lnSpc>
                <a:spcPct val="150000"/>
              </a:lnSpc>
              <a:spcBef>
                <a:spcPct val="0"/>
              </a:spcBef>
              <a:spcAft>
                <a:spcPct val="0"/>
              </a:spcAft>
              <a:buClrTx/>
              <a:buSzTx/>
              <a:defRPr/>
            </a:pPr>
            <a:r>
              <a:rPr lang="zh-CN" altLang="en-US" sz="12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圆桌会</a:t>
            </a:r>
            <a:endParaRPr lang="en-US" altLang="zh-CN" sz="12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marL="171450" indent="-171450" defTabSz="914400" fontAlgn="base">
              <a:lnSpc>
                <a:spcPct val="150000"/>
              </a:lnSpc>
              <a:defRPr/>
            </a:pPr>
            <a:r>
              <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微信号：浙大国际声</a:t>
            </a:r>
            <a:r>
              <a:rPr lang="en-US" altLang="zh-CN"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zjugep</a:t>
            </a:r>
            <a:endParaRPr lang="zh-CN" altLang="en-US" sz="1200" b="1"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a:p>
            <a:pPr marL="171450" marR="0" lvl="0" indent="-171450" algn="l" defTabSz="914400" rtl="0" eaLnBrk="1" fontAlgn="base" latinLnBrk="0" hangingPunct="1">
              <a:lnSpc>
                <a:spcPct val="150000"/>
              </a:lnSpc>
              <a:buClrTx/>
              <a:buSzTx/>
              <a:buFont typeface="Arial" panose="020B0604020202020204" pitchFamily="34" charset="0"/>
              <a:defRPr/>
            </a:pPr>
            <a:endPar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45" name="文本框 9"/>
          <p:cNvSpPr txBox="1"/>
          <p:nvPr/>
        </p:nvSpPr>
        <p:spPr>
          <a:xfrm>
            <a:off x="982345" y="188595"/>
            <a:ext cx="1951990"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决策与行动</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7" name="矩形 36"/>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38" name="直接连接符 37"/>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43" name="Slide Number Placeholder 5"/>
          <p:cNvSpPr txBox="1"/>
          <p:nvPr/>
        </p:nvSpPr>
        <p:spPr>
          <a:xfrm>
            <a:off x="11709509" y="6264432"/>
            <a:ext cx="2742843" cy="365125"/>
          </a:xfrm>
          <a:prstGeom prst="rect">
            <a:avLst/>
          </a:prstGeom>
        </p:spPr>
        <p:txBody>
          <a:bodyPr/>
          <a:lstStyle>
            <a:defPPr>
              <a:defRPr lang="en-US"/>
            </a:defPPr>
            <a:lvl1pPr marL="0" algn="l" defTabSz="457200" rtl="0" eaLnBrk="1" latinLnBrk="0" hangingPunct="1">
              <a:defRPr sz="24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EDFC277-0F5F-4CFE-A345-BA92287D4929}" type="slidenum">
              <a:rPr lang="zh-CN" altLang="en-US" smtClean="0"/>
            </a:fld>
            <a:endParaRPr lang="zh-CN" alt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sp>
        <p:nvSpPr>
          <p:cNvPr id="29698" name="TextBox 1"/>
          <p:cNvSpPr>
            <a:spLocks noChangeArrowheads="1"/>
          </p:cNvSpPr>
          <p:nvPr/>
        </p:nvSpPr>
        <p:spPr bwMode="auto">
          <a:xfrm>
            <a:off x="7590" y="5575089"/>
            <a:ext cx="11927854" cy="1089529"/>
          </a:xfrm>
          <a:prstGeom prst="rect">
            <a:avLst/>
          </a:prstGeom>
        </p:spPr>
        <p:txBody>
          <a:bodyPr vert="horz" lIns="91440" tIns="45720" rIns="91440" bIns="45720" rtlCol="0" anchor="ctr">
            <a:normAutofit/>
          </a:bodyPr>
          <a:lstStyle/>
          <a:p>
            <a:pPr algn="ctr" eaLnBrk="0" fontAlgn="base" hangingPunct="0">
              <a:lnSpc>
                <a:spcPct val="90000"/>
              </a:lnSpc>
              <a:spcBef>
                <a:spcPct val="0"/>
              </a:spcBef>
              <a:spcAft>
                <a:spcPct val="0"/>
              </a:spcAft>
            </a:pPr>
            <a:r>
              <a:rPr lang="zh-CN" altLang="en-US" sz="3600" b="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心和舞台都是逐渐放大的过程 </a:t>
            </a:r>
            <a:r>
              <a:rPr lang="en-US" altLang="zh-CN" sz="3600" b="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3600" b="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职业生涯规划越早越好</a:t>
            </a:r>
            <a:r>
              <a:rPr lang="en-US" altLang="zh-CN" sz="3600" b="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3600" b="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0" fontAlgn="base" hangingPunct="0">
              <a:lnSpc>
                <a:spcPct val="90000"/>
              </a:lnSpc>
              <a:spcBef>
                <a:spcPct val="0"/>
              </a:spcBef>
              <a:spcAft>
                <a:spcPct val="0"/>
              </a:spcAft>
            </a:pPr>
            <a:r>
              <a:rPr lang="en-US" altLang="zh-CN" sz="3600" b="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3600" b="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图片 4"/>
          <p:cNvPicPr>
            <a:picLocks noChangeAspect="1"/>
          </p:cNvPicPr>
          <p:nvPr/>
        </p:nvPicPr>
        <p:blipFill rotWithShape="1">
          <a:blip r:embed="rId1" cstate="print">
            <a:extLst>
              <a:ext uri="{BEBA8EAE-BF5A-486C-A8C5-ECC9F3942E4B}">
                <a14:imgProps xmlns:a14="http://schemas.microsoft.com/office/drawing/2010/main">
                  <a14:imgLayer r:embed="rId2">
                    <a14:imgEffect>
                      <a14:colorTemperature colorTemp="7200"/>
                    </a14:imgEffect>
                  </a14:imgLayer>
                </a14:imgProps>
              </a:ext>
              <a:ext uri="{28A0092B-C50C-407E-A947-70E740481C1C}">
                <a14:useLocalDpi xmlns:a14="http://schemas.microsoft.com/office/drawing/2010/main" val="0"/>
              </a:ext>
            </a:extLst>
          </a:blip>
          <a:srcRect t="19551" b="17449"/>
          <a:stretch>
            <a:fillRect/>
          </a:stretch>
        </p:blipFill>
        <p:spPr>
          <a:xfrm>
            <a:off x="-2364" y="738146"/>
            <a:ext cx="12192777" cy="432048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0"/>
          <p:cNvSpPr txBox="1"/>
          <p:nvPr/>
        </p:nvSpPr>
        <p:spPr>
          <a:xfrm>
            <a:off x="6023198" y="2803575"/>
            <a:ext cx="5027749" cy="922020"/>
          </a:xfrm>
          <a:prstGeom prst="rect">
            <a:avLst/>
          </a:prstGeom>
          <a:noFill/>
        </p:spPr>
        <p:txBody>
          <a:bodyPr wrap="square" rtlCol="0">
            <a:spAutoFit/>
          </a:bodyPr>
          <a:lstStyle>
            <a:defPPr>
              <a:defRPr lang="zh-CN"/>
            </a:defPPr>
            <a:lvl1pPr algn="ctr">
              <a:defRPr sz="2800" b="1">
                <a:solidFill>
                  <a:schemeClr val="accent1"/>
                </a:solidFill>
                <a:latin typeface="微软雅黑" panose="020B0503020204020204" pitchFamily="34" charset="-122"/>
                <a:ea typeface="微软雅黑" panose="020B0503020204020204" pitchFamily="34" charset="-122"/>
              </a:defRPr>
            </a:lvl1pPr>
          </a:lstStyle>
          <a:p>
            <a:pPr lvl="0" algn="l" defTabSz="914400"/>
            <a:r>
              <a:rPr lang="zh-CN" altLang="en-US" sz="5400" b="0" kern="0" dirty="0">
                <a:solidFill>
                  <a:srgbClr val="5B9BD5">
                    <a:lumMod val="75000"/>
                  </a:srgbClr>
                </a:solidFill>
              </a:rPr>
              <a:t>理念把握</a:t>
            </a:r>
            <a:endParaRPr lang="zh-CN" altLang="en-US" sz="5400" b="0" kern="0" dirty="0">
              <a:solidFill>
                <a:srgbClr val="5B9BD5">
                  <a:lumMod val="75000"/>
                </a:srgbClr>
              </a:solidFill>
            </a:endParaRPr>
          </a:p>
        </p:txBody>
      </p:sp>
      <p:sp>
        <p:nvSpPr>
          <p:cNvPr id="13" name="菱形 12"/>
          <p:cNvSpPr/>
          <p:nvPr/>
        </p:nvSpPr>
        <p:spPr>
          <a:xfrm>
            <a:off x="2343242" y="2067456"/>
            <a:ext cx="2700000" cy="2700000"/>
          </a:xfrm>
          <a:prstGeom prst="diamond">
            <a:avLst/>
          </a:prstGeom>
          <a:noFill/>
          <a:ln w="127000" cap="flat" cmpd="sng" algn="ctr">
            <a:solidFill>
              <a:srgbClr val="5B9BD5">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dirty="0" smtClean="0">
              <a:ln>
                <a:noFill/>
              </a:ln>
              <a:solidFill>
                <a:prstClr val="white"/>
              </a:solidFill>
              <a:effectLst/>
              <a:uLnTx/>
              <a:uFillTx/>
              <a:latin typeface="Calibri" panose="020F0502020204030204"/>
              <a:ea typeface="等线" panose="02010600030101010101" pitchFamily="2" charset="-122"/>
              <a:cs typeface="+mn-cs"/>
            </a:endParaRPr>
          </a:p>
        </p:txBody>
      </p:sp>
      <p:sp>
        <p:nvSpPr>
          <p:cNvPr id="14" name="文本框 13"/>
          <p:cNvSpPr txBox="1"/>
          <p:nvPr/>
        </p:nvSpPr>
        <p:spPr>
          <a:xfrm>
            <a:off x="2278782" y="2828835"/>
            <a:ext cx="2828924" cy="1200329"/>
          </a:xfrm>
          <a:prstGeom prst="rect">
            <a:avLst/>
          </a:prstGeom>
          <a:noFill/>
        </p:spPr>
        <p:txBody>
          <a:bodyPr wrap="square" rtlCol="0">
            <a:spAutoFit/>
          </a:bodyPr>
          <a:lstStyle/>
          <a:p>
            <a:pPr algn="ctr"/>
            <a:r>
              <a:rPr lang="en-US" altLang="zh-CN" sz="3600" b="1" dirty="0">
                <a:solidFill>
                  <a:srgbClr val="5B9BD5">
                    <a:lumMod val="75000"/>
                  </a:srgbClr>
                </a:solidFill>
                <a:latin typeface="Times New Roman" panose="02020603050405020304" pitchFamily="18" charset="0"/>
                <a:cs typeface="Times New Roman" panose="02020603050405020304" pitchFamily="18" charset="0"/>
              </a:rPr>
              <a:t>PART</a:t>
            </a:r>
            <a:endParaRPr lang="en-US" altLang="zh-CN" sz="3600" b="1" dirty="0">
              <a:solidFill>
                <a:srgbClr val="5B9BD5">
                  <a:lumMod val="75000"/>
                </a:srgbClr>
              </a:solidFill>
              <a:latin typeface="Times New Roman" panose="02020603050405020304" pitchFamily="18" charset="0"/>
              <a:cs typeface="Times New Roman" panose="02020603050405020304" pitchFamily="18" charset="0"/>
            </a:endParaRPr>
          </a:p>
          <a:p>
            <a:pPr algn="ctr"/>
            <a:r>
              <a:rPr lang="en-US" altLang="zh-CN" sz="3600" b="1" dirty="0" smtClean="0">
                <a:solidFill>
                  <a:srgbClr val="5B9BD5">
                    <a:lumMod val="75000"/>
                  </a:srgbClr>
                </a:solidFill>
                <a:latin typeface="Times New Roman" panose="02020603050405020304" pitchFamily="18" charset="0"/>
                <a:cs typeface="Times New Roman" panose="02020603050405020304" pitchFamily="18" charset="0"/>
              </a:rPr>
              <a:t>ONE</a:t>
            </a:r>
            <a:endParaRPr lang="en-US" altLang="zh-CN" sz="3600" b="1" dirty="0">
              <a:solidFill>
                <a:srgbClr val="5B9BD5">
                  <a:lumMod val="75000"/>
                </a:srgbClr>
              </a:solidFill>
              <a:latin typeface="Times New Roman" panose="02020603050405020304" pitchFamily="18" charset="0"/>
              <a:cs typeface="Times New Roman" panose="02020603050405020304" pitchFamily="18" charset="0"/>
            </a:endParaRPr>
          </a:p>
        </p:txBody>
      </p:sp>
      <p:sp>
        <p:nvSpPr>
          <p:cNvPr id="15" name="直角三角形 14"/>
          <p:cNvSpPr>
            <a:spLocks noChangeAspect="1"/>
          </p:cNvSpPr>
          <p:nvPr/>
        </p:nvSpPr>
        <p:spPr>
          <a:xfrm flipV="1">
            <a:off x="2278780" y="1989663"/>
            <a:ext cx="1350000" cy="1350000"/>
          </a:xfrm>
          <a:prstGeom prst="rtTriangl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smtClean="0">
              <a:ln>
                <a:noFill/>
              </a:ln>
              <a:solidFill>
                <a:prstClr val="white"/>
              </a:solidFill>
              <a:effectLst/>
              <a:uLnTx/>
              <a:uFillTx/>
              <a:latin typeface="Calibri" panose="020F0502020204030204"/>
              <a:ea typeface="等线" panose="02010600030101010101" pitchFamily="2" charset="-122"/>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694606" y="188640"/>
            <a:ext cx="10969200" cy="705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800" dirty="0"/>
          </a:p>
        </p:txBody>
      </p:sp>
      <p:grpSp>
        <p:nvGrpSpPr>
          <p:cNvPr id="3" name="组合 2"/>
          <p:cNvGrpSpPr/>
          <p:nvPr/>
        </p:nvGrpSpPr>
        <p:grpSpPr>
          <a:xfrm>
            <a:off x="7175326" y="1254280"/>
            <a:ext cx="4245610" cy="4945380"/>
            <a:chOff x="7647" y="-67"/>
            <a:chExt cx="5200" cy="11807"/>
          </a:xfrm>
        </p:grpSpPr>
        <p:pic>
          <p:nvPicPr>
            <p:cNvPr id="4" name="图片 3" descr="卡通指示路牌_看图王"/>
            <p:cNvPicPr>
              <a:picLocks noChangeAspect="1"/>
            </p:cNvPicPr>
            <p:nvPr/>
          </p:nvPicPr>
          <p:blipFill rotWithShape="1">
            <a:blip r:embed="rId1">
              <a:duotone>
                <a:schemeClr val="accent1">
                  <a:shade val="45000"/>
                  <a:satMod val="135000"/>
                </a:schemeClr>
                <a:prstClr val="white"/>
              </a:duotone>
            </a:blip>
            <a:srcRect l="27740" r="22816" b="8869"/>
            <a:stretch>
              <a:fillRect/>
            </a:stretch>
          </p:blipFill>
          <p:spPr>
            <a:xfrm>
              <a:off x="7647" y="-67"/>
              <a:ext cx="5200" cy="11807"/>
            </a:xfrm>
            <a:prstGeom prst="rect">
              <a:avLst/>
            </a:prstGeom>
            <a:noFill/>
          </p:spPr>
        </p:pic>
        <p:sp>
          <p:nvSpPr>
            <p:cNvPr id="5" name="文本框 4"/>
            <p:cNvSpPr txBox="1"/>
            <p:nvPr/>
          </p:nvSpPr>
          <p:spPr>
            <a:xfrm rot="360000">
              <a:off x="8665" y="1495"/>
              <a:ext cx="2963" cy="1210"/>
            </a:xfrm>
            <a:prstGeom prst="rect">
              <a:avLst/>
            </a:prstGeom>
            <a:noFill/>
          </p:spPr>
          <p:txBody>
            <a:bodyPr wrap="square" rtlCol="0" anchor="t">
              <a:spAutoFit/>
            </a:bodyPr>
            <a:lstStyle/>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sym typeface="+mn-ea"/>
                </a:rPr>
                <a:t>读博、深造</a:t>
              </a:r>
              <a:endParaRPr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6" name="文本框 5"/>
            <p:cNvSpPr txBox="1"/>
            <p:nvPr/>
          </p:nvSpPr>
          <p:spPr>
            <a:xfrm>
              <a:off x="8141" y="3355"/>
              <a:ext cx="3947" cy="1210"/>
            </a:xfrm>
            <a:prstGeom prst="rect">
              <a:avLst/>
            </a:prstGeom>
            <a:noFill/>
          </p:spPr>
          <p:txBody>
            <a:bodyPr wrap="square" rtlCol="0" anchor="t">
              <a:spAutoFit/>
            </a:bodyPr>
            <a:lstStyle/>
            <a:p>
              <a:pPr>
                <a:lnSpc>
                  <a:spcPct val="150000"/>
                </a:lnSpc>
              </a:pPr>
              <a:r>
                <a:rPr lang="zh-CN" altLang="en-US" b="1" dirty="0">
                  <a:solidFill>
                    <a:schemeClr val="bg1"/>
                  </a:solidFill>
                  <a:latin typeface="微软雅黑" panose="020B0503020204020204" pitchFamily="34" charset="-122"/>
                  <a:ea typeface="微软雅黑" panose="020B0503020204020204" pitchFamily="34" charset="-122"/>
                  <a:sym typeface="+mn-ea"/>
                </a:rPr>
                <a:t>考公务员、选调生、事业单位</a:t>
              </a:r>
              <a:endParaRPr lang="zh-CN" altLang="en-US" b="1" dirty="0">
                <a:solidFill>
                  <a:schemeClr val="bg1"/>
                </a:solidFill>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rot="20880000">
              <a:off x="8940" y="5490"/>
              <a:ext cx="2869" cy="879"/>
            </a:xfrm>
            <a:prstGeom prst="rect">
              <a:avLst/>
            </a:prstGeom>
            <a:noFill/>
          </p:spPr>
          <p:txBody>
            <a:bodyPr wrap="square" rtlCol="0" anchor="t">
              <a:spAutoFit/>
            </a:bodyPr>
            <a:lstStyle/>
            <a:p>
              <a:r>
                <a:rPr lang="zh-CN" altLang="en-US" b="1">
                  <a:solidFill>
                    <a:schemeClr val="bg1"/>
                  </a:solidFill>
                  <a:latin typeface="微软雅黑" panose="020B0503020204020204" pitchFamily="34" charset="-122"/>
                  <a:ea typeface="微软雅黑" panose="020B0503020204020204" pitchFamily="34" charset="-122"/>
                  <a:sym typeface="+mn-ea"/>
                </a:rPr>
                <a:t>自由职业、创业</a:t>
              </a:r>
              <a:endParaRPr lang="zh-CN" altLang="en-US" b="1">
                <a:solidFill>
                  <a:schemeClr val="bg1"/>
                </a:solidFill>
                <a:latin typeface="微软雅黑" panose="020B0503020204020204" pitchFamily="34" charset="-122"/>
                <a:ea typeface="微软雅黑" panose="020B0503020204020204" pitchFamily="34" charset="-122"/>
                <a:sym typeface="+mn-ea"/>
              </a:endParaRPr>
            </a:p>
          </p:txBody>
        </p:sp>
        <p:sp>
          <p:nvSpPr>
            <p:cNvPr id="8" name="文本框 7"/>
            <p:cNvSpPr txBox="1"/>
            <p:nvPr/>
          </p:nvSpPr>
          <p:spPr>
            <a:xfrm>
              <a:off x="9701" y="6940"/>
              <a:ext cx="1091" cy="1099"/>
            </a:xfrm>
            <a:prstGeom prst="rect">
              <a:avLst/>
            </a:prstGeom>
            <a:noFill/>
          </p:spPr>
          <p:txBody>
            <a:bodyPr wrap="square" rtlCol="0" anchor="t">
              <a:spAutoFit/>
            </a:bodyPr>
            <a:lstStyle/>
            <a:p>
              <a:pPr>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sym typeface="+mn-ea"/>
                </a:rPr>
                <a:t>出国</a:t>
              </a:r>
              <a:endParaRPr lang="zh-CN" altLang="en-US" sz="1600" b="1" dirty="0">
                <a:solidFill>
                  <a:schemeClr val="bg1"/>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8465" y="8047"/>
              <a:ext cx="3407" cy="1378"/>
            </a:xfrm>
            <a:prstGeom prst="rect">
              <a:avLst/>
            </a:prstGeom>
            <a:noFill/>
          </p:spPr>
          <p:txBody>
            <a:bodyPr wrap="square" rtlCol="0" anchor="t">
              <a:spAutoFit/>
            </a:bodyPr>
            <a:lstStyle/>
            <a:p>
              <a:pPr>
                <a:lnSpc>
                  <a:spcPct val="150000"/>
                </a:lnSpc>
              </a:pPr>
              <a:r>
                <a:rPr lang="zh-CN" altLang="en-US" sz="2100" b="1" dirty="0">
                  <a:solidFill>
                    <a:schemeClr val="bg1"/>
                  </a:solidFill>
                  <a:latin typeface="微软雅黑" panose="020B0503020204020204" pitchFamily="34" charset="-122"/>
                  <a:ea typeface="微软雅黑" panose="020B0503020204020204" pitchFamily="34" charset="-122"/>
                  <a:sym typeface="+mn-ea"/>
                </a:rPr>
                <a:t>国企</a:t>
              </a:r>
              <a:r>
                <a:rPr lang="zh-CN" altLang="en-US" sz="2100" b="1" dirty="0" smtClean="0">
                  <a:solidFill>
                    <a:schemeClr val="bg1"/>
                  </a:solidFill>
                  <a:latin typeface="微软雅黑" panose="020B0503020204020204" pitchFamily="34" charset="-122"/>
                  <a:ea typeface="微软雅黑" panose="020B0503020204020204" pitchFamily="34" charset="-122"/>
                  <a:sym typeface="+mn-ea"/>
                </a:rPr>
                <a:t>、民企</a:t>
              </a:r>
              <a:r>
                <a:rPr lang="zh-CN" altLang="en-US" sz="2100" b="1" dirty="0">
                  <a:solidFill>
                    <a:schemeClr val="bg1"/>
                  </a:solidFill>
                  <a:latin typeface="微软雅黑" panose="020B0503020204020204" pitchFamily="34" charset="-122"/>
                  <a:ea typeface="微软雅黑" panose="020B0503020204020204" pitchFamily="34" charset="-122"/>
                  <a:sym typeface="+mn-ea"/>
                </a:rPr>
                <a:t>、</a:t>
              </a:r>
              <a:r>
                <a:rPr lang="zh-CN" altLang="en-US" sz="2100" b="1" dirty="0" smtClean="0">
                  <a:solidFill>
                    <a:schemeClr val="bg1"/>
                  </a:solidFill>
                  <a:latin typeface="微软雅黑" panose="020B0503020204020204" pitchFamily="34" charset="-122"/>
                  <a:ea typeface="微软雅黑" panose="020B0503020204020204" pitchFamily="34" charset="-122"/>
                  <a:sym typeface="+mn-ea"/>
                </a:rPr>
                <a:t>外企</a:t>
              </a:r>
              <a:endParaRPr lang="zh-CN" altLang="en-US" sz="2100" b="1" dirty="0">
                <a:solidFill>
                  <a:schemeClr val="bg1"/>
                </a:solidFill>
                <a:latin typeface="微软雅黑" panose="020B0503020204020204" pitchFamily="34" charset="-122"/>
                <a:ea typeface="微软雅黑" panose="020B0503020204020204" pitchFamily="34" charset="-122"/>
                <a:sym typeface="+mn-ea"/>
              </a:endParaRPr>
            </a:p>
          </p:txBody>
        </p:sp>
      </p:grpSp>
      <p:pic>
        <p:nvPicPr>
          <p:cNvPr id="10" name="内容占位符 3" descr="640 (1)"/>
          <p:cNvPicPr>
            <a:picLocks noChangeAspect="1"/>
          </p:cNvPicPr>
          <p:nvPr/>
        </p:nvPicPr>
        <p:blipFill>
          <a:blip r:embed="rId2"/>
          <a:stretch>
            <a:fillRect/>
          </a:stretch>
        </p:blipFill>
        <p:spPr>
          <a:xfrm>
            <a:off x="957647" y="1295181"/>
            <a:ext cx="5351145" cy="3931285"/>
          </a:xfrm>
          <a:prstGeom prst="rect">
            <a:avLst/>
          </a:prstGeom>
        </p:spPr>
      </p:pic>
      <p:sp>
        <p:nvSpPr>
          <p:cNvPr id="11" name="文本框 10"/>
          <p:cNvSpPr txBox="1"/>
          <p:nvPr/>
        </p:nvSpPr>
        <p:spPr>
          <a:xfrm>
            <a:off x="1312611" y="5289684"/>
            <a:ext cx="4641215" cy="922020"/>
          </a:xfrm>
          <a:prstGeom prst="rect">
            <a:avLst/>
          </a:prstGeom>
          <a:noFill/>
        </p:spPr>
        <p:txBody>
          <a:bodyPr wrap="square" rtlCol="0" anchor="t">
            <a:spAutoFit/>
          </a:bodyPr>
          <a:lstStyle/>
          <a:p>
            <a:r>
              <a:rPr lang="zh-CN" altLang="en-US" b="1" dirty="0"/>
              <a:t>一味按照别人的指引盲目前进，</a:t>
            </a:r>
            <a:endParaRPr lang="zh-CN" altLang="en-US" b="1" dirty="0"/>
          </a:p>
          <a:p>
            <a:endParaRPr lang="zh-CN" altLang="en-US" b="1" dirty="0"/>
          </a:p>
          <a:p>
            <a:r>
              <a:rPr lang="zh-CN" altLang="en-US" b="1" dirty="0"/>
              <a:t>  可能会一脚踏空，摔得惨痛。</a:t>
            </a:r>
            <a:endParaRPr lang="zh-CN" altLang="en-US" b="1" dirty="0"/>
          </a:p>
        </p:txBody>
      </p:sp>
      <p:sp>
        <p:nvSpPr>
          <p:cNvPr id="12" name="六边形 11"/>
          <p:cNvSpPr/>
          <p:nvPr/>
        </p:nvSpPr>
        <p:spPr>
          <a:xfrm>
            <a:off x="3044435" y="548680"/>
            <a:ext cx="8834774" cy="666115"/>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9"/>
          <p:cNvSpPr txBox="1"/>
          <p:nvPr/>
        </p:nvSpPr>
        <p:spPr>
          <a:xfrm>
            <a:off x="982345" y="188595"/>
            <a:ext cx="2075180" cy="437515"/>
          </a:xfrm>
          <a:prstGeom prst="rect">
            <a:avLst/>
          </a:prstGeom>
          <a:noFill/>
        </p:spPr>
        <p:txBody>
          <a:bodyPr wrap="square" lIns="68580" tIns="34290" rIns="68580" bIns="34290" rtlCol="0">
            <a:spAutoFit/>
          </a:bodyPr>
          <a:lstStyle/>
          <a:p>
            <a:pPr marL="0" lvl="1"/>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理念把握</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5" name="直接连接符 14"/>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文本框 9"/>
          <p:cNvSpPr txBox="1"/>
          <p:nvPr/>
        </p:nvSpPr>
        <p:spPr>
          <a:xfrm>
            <a:off x="3141342" y="631668"/>
            <a:ext cx="8640960" cy="500137"/>
          </a:xfrm>
          <a:prstGeom prst="rect">
            <a:avLst/>
          </a:prstGeom>
          <a:noFill/>
        </p:spPr>
        <p:txBody>
          <a:bodyPr wrap="square" lIns="68580" tIns="34290" rIns="68580" bIns="34290" rtlCol="0">
            <a:spAutoFit/>
          </a:bodyPr>
          <a:lstStyle/>
          <a:p>
            <a:pPr marL="0" lvl="1" algn="ctr"/>
            <a:r>
              <a:rPr lang="zh-CN" altLang="en-US" sz="2800" dirty="0">
                <a:solidFill>
                  <a:schemeClr val="bg1"/>
                </a:solidFill>
                <a:sym typeface="+mn-ea"/>
              </a:rPr>
              <a:t>职业生涯规划，让迷茫中的自己找到方向</a:t>
            </a:r>
            <a:endParaRPr lang="zh-CN" altLang="en-US" sz="2800" dirty="0">
              <a:solidFill>
                <a:schemeClr val="bg1"/>
              </a:solidFill>
              <a:sym typeface="+mn-e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694606" y="188640"/>
            <a:ext cx="10969200" cy="705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800" dirty="0"/>
          </a:p>
        </p:txBody>
      </p:sp>
      <p:sp>
        <p:nvSpPr>
          <p:cNvPr id="4" name="六边形 3"/>
          <p:cNvSpPr/>
          <p:nvPr/>
        </p:nvSpPr>
        <p:spPr>
          <a:xfrm>
            <a:off x="3044435" y="548680"/>
            <a:ext cx="8834774" cy="666115"/>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9"/>
          <p:cNvSpPr txBox="1"/>
          <p:nvPr/>
        </p:nvSpPr>
        <p:spPr>
          <a:xfrm>
            <a:off x="982345" y="188595"/>
            <a:ext cx="2075180" cy="437515"/>
          </a:xfrm>
          <a:prstGeom prst="rect">
            <a:avLst/>
          </a:prstGeom>
          <a:noFill/>
        </p:spPr>
        <p:txBody>
          <a:bodyPr wrap="square" lIns="68580" tIns="34290" rIns="68580" bIns="34290" rtlCol="0">
            <a:spAutoFit/>
          </a:bodyPr>
          <a:lstStyle/>
          <a:p>
            <a:pPr marL="0" lvl="1"/>
            <a:r>
              <a:rPr lang="zh-CN" altLang="en-US" sz="2400" dirty="0" smtClean="0">
                <a:solidFill>
                  <a:schemeClr val="accent1">
                    <a:lumMod val="75000"/>
                  </a:schemeClr>
                </a:solidFill>
                <a:latin typeface="微软雅黑" panose="020B0503020204020204" pitchFamily="34" charset="-122"/>
                <a:ea typeface="微软雅黑" panose="020B0503020204020204" pitchFamily="34" charset="-122"/>
              </a:rPr>
              <a:t>理念把握</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7" name="直接连接符 6"/>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 name="文本框 9"/>
          <p:cNvSpPr txBox="1"/>
          <p:nvPr/>
        </p:nvSpPr>
        <p:spPr>
          <a:xfrm>
            <a:off x="3141342" y="631668"/>
            <a:ext cx="8640960" cy="500137"/>
          </a:xfrm>
          <a:prstGeom prst="rect">
            <a:avLst/>
          </a:prstGeom>
          <a:noFill/>
        </p:spPr>
        <p:txBody>
          <a:bodyPr wrap="square" lIns="68580" tIns="34290" rIns="68580" bIns="34290" rtlCol="0">
            <a:spAutoFit/>
          </a:bodyPr>
          <a:lstStyle/>
          <a:p>
            <a:pPr marL="0" lvl="1" algn="ctr"/>
            <a:r>
              <a:rPr lang="zh-CN" altLang="en-US" sz="2800" dirty="0">
                <a:solidFill>
                  <a:schemeClr val="bg1"/>
                </a:solidFill>
                <a:sym typeface="+mn-ea"/>
              </a:rPr>
              <a:t>职业生涯规划，为职场发展赋能</a:t>
            </a:r>
            <a:endParaRPr lang="zh-CN" altLang="en-US" sz="2800" dirty="0">
              <a:solidFill>
                <a:schemeClr val="bg1"/>
              </a:solidFill>
              <a:sym typeface="+mn-ea"/>
            </a:endParaRPr>
          </a:p>
        </p:txBody>
      </p:sp>
      <p:sp>
        <p:nvSpPr>
          <p:cNvPr id="9" name="内容占位符 2"/>
          <p:cNvSpPr txBox="1"/>
          <p:nvPr/>
        </p:nvSpPr>
        <p:spPr>
          <a:xfrm>
            <a:off x="5088155" y="1772816"/>
            <a:ext cx="5903595" cy="3227705"/>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altLang="zh-CN" sz="3200" dirty="0" smtClean="0">
                <a:latin typeface="微软雅黑" panose="020B0503020204020204" pitchFamily="34" charset="-122"/>
                <a:ea typeface="微软雅黑" panose="020B0503020204020204" pitchFamily="34" charset="-122"/>
              </a:rPr>
              <a:t>“</a:t>
            </a:r>
            <a:r>
              <a:rPr lang="zh-CN" altLang="en-US" sz="3200" dirty="0" smtClean="0">
                <a:latin typeface="微软雅黑" panose="020B0503020204020204" pitchFamily="34" charset="-122"/>
                <a:ea typeface="微软雅黑" panose="020B0503020204020204" pitchFamily="34" charset="-122"/>
              </a:rPr>
              <a:t>15岁</a:t>
            </a:r>
            <a:r>
              <a:rPr lang="zh-CN" altLang="en-US" sz="2400" dirty="0" smtClean="0">
                <a:latin typeface="微软雅黑" panose="020B0503020204020204" pitchFamily="34" charset="-122"/>
                <a:ea typeface="微软雅黑" panose="020B0503020204020204" pitchFamily="34" charset="-122"/>
              </a:rPr>
              <a:t>觉得游泳难，放弃有用，到18岁遇到一个 你喜欢的人约你去游泳，你只好说，我不会耶”！</a:t>
            </a:r>
            <a:endParaRPr lang="zh-CN" altLang="en-US" sz="2400" dirty="0" smtClean="0">
              <a:latin typeface="微软雅黑" panose="020B0503020204020204" pitchFamily="34" charset="-122"/>
              <a:ea typeface="微软雅黑" panose="020B0503020204020204" pitchFamily="34" charset="-122"/>
            </a:endParaRPr>
          </a:p>
          <a:p>
            <a:pPr marL="0" indent="0">
              <a:lnSpc>
                <a:spcPct val="120000"/>
              </a:lnSpc>
              <a:buFont typeface="Arial" panose="020B0604020202020204" pitchFamily="34" charset="0"/>
              <a:buNone/>
            </a:pPr>
            <a:r>
              <a:rPr lang="en-US" altLang="zh-CN" sz="3600" dirty="0" smtClean="0">
                <a:latin typeface="微软雅黑" panose="020B0503020204020204" pitchFamily="34" charset="-122"/>
                <a:ea typeface="微软雅黑" panose="020B0503020204020204" pitchFamily="34" charset="-122"/>
                <a:sym typeface="+mn-ea"/>
              </a:rPr>
              <a:t>“</a:t>
            </a:r>
            <a:r>
              <a:rPr lang="zh-CN" altLang="en-US" sz="3600" dirty="0" smtClean="0">
                <a:latin typeface="微软雅黑" panose="020B0503020204020204" pitchFamily="34" charset="-122"/>
                <a:ea typeface="微软雅黑" panose="020B0503020204020204" pitchFamily="34" charset="-122"/>
              </a:rPr>
              <a:t>18岁</a:t>
            </a:r>
            <a:r>
              <a:rPr lang="zh-CN" altLang="en-US" sz="2400" dirty="0" smtClean="0">
                <a:latin typeface="微软雅黑" panose="020B0503020204020204" pitchFamily="34" charset="-122"/>
                <a:ea typeface="微软雅黑" panose="020B0503020204020204" pitchFamily="34" charset="-122"/>
              </a:rPr>
              <a:t>觉得英文难，放弃英文，28岁出现一个很棒但要会英文的工作，你只好说，我不会耶”！”</a:t>
            </a:r>
            <a:endParaRPr lang="zh-CN" altLang="en-US" sz="2400"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754042" y="5171276"/>
            <a:ext cx="3865880" cy="922020"/>
          </a:xfrm>
          <a:prstGeom prst="rect">
            <a:avLst/>
          </a:prstGeom>
          <a:noFill/>
        </p:spPr>
        <p:txBody>
          <a:bodyPr wrap="square" rtlCol="0" anchor="t">
            <a:spAutoFit/>
          </a:bodyPr>
          <a:lstStyle/>
          <a:p>
            <a:r>
              <a:rPr lang="zh-CN" altLang="en-US" b="1"/>
              <a:t> 自我塑造，过程很疼，</a:t>
            </a:r>
            <a:endParaRPr lang="zh-CN" altLang="en-US" b="1"/>
          </a:p>
          <a:p>
            <a:endParaRPr lang="zh-CN" altLang="en-US" b="1"/>
          </a:p>
          <a:p>
            <a:r>
              <a:rPr lang="zh-CN" altLang="en-US" b="1"/>
              <a:t> 但你最终能收获一个更好的自己。</a:t>
            </a:r>
            <a:endParaRPr lang="zh-CN" altLang="en-US" b="1"/>
          </a:p>
        </p:txBody>
      </p:sp>
      <p:pic>
        <p:nvPicPr>
          <p:cNvPr id="11" name="图片 10" descr="640_爱奇艺"/>
          <p:cNvPicPr>
            <a:picLocks noChangeAspect="1"/>
          </p:cNvPicPr>
          <p:nvPr/>
        </p:nvPicPr>
        <p:blipFill>
          <a:blip r:embed="rId1"/>
          <a:stretch>
            <a:fillRect/>
          </a:stretch>
        </p:blipFill>
        <p:spPr>
          <a:xfrm>
            <a:off x="753407" y="1730846"/>
            <a:ext cx="3640455" cy="320802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6023198" y="2803575"/>
            <a:ext cx="5027749" cy="922020"/>
          </a:xfrm>
          <a:prstGeom prst="rect">
            <a:avLst/>
          </a:prstGeom>
          <a:noFill/>
        </p:spPr>
        <p:txBody>
          <a:bodyPr wrap="square" rtlCol="0">
            <a:spAutoFit/>
          </a:bodyPr>
          <a:lstStyle>
            <a:defPPr>
              <a:defRPr lang="zh-CN"/>
            </a:defPPr>
            <a:lvl1pPr algn="ctr">
              <a:defRPr sz="2800" b="1">
                <a:solidFill>
                  <a:schemeClr val="accent1"/>
                </a:solidFill>
                <a:latin typeface="微软雅黑" panose="020B0503020204020204" pitchFamily="34" charset="-122"/>
                <a:ea typeface="微软雅黑" panose="020B0503020204020204" pitchFamily="34" charset="-122"/>
              </a:defRPr>
            </a:lvl1pPr>
          </a:lstStyle>
          <a:p>
            <a:pPr algn="l"/>
            <a:r>
              <a:rPr lang="zh-CN" altLang="en-US" sz="5400" b="0" dirty="0">
                <a:solidFill>
                  <a:schemeClr val="accent1">
                    <a:lumMod val="75000"/>
                  </a:schemeClr>
                </a:solidFill>
                <a:latin typeface="微软雅黑" panose="020B0503020204020204" pitchFamily="34" charset="-122"/>
                <a:ea typeface="微软雅黑" panose="020B0503020204020204" pitchFamily="34" charset="-122"/>
              </a:rPr>
              <a:t>自我认知</a:t>
            </a:r>
            <a:endParaRPr lang="zh-CN" altLang="en-US" sz="5400" b="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2" name="菱形 11"/>
          <p:cNvSpPr/>
          <p:nvPr/>
        </p:nvSpPr>
        <p:spPr>
          <a:xfrm>
            <a:off x="2343242" y="2067456"/>
            <a:ext cx="2700000" cy="2700000"/>
          </a:xfrm>
          <a:prstGeom prst="diamond">
            <a:avLst/>
          </a:prstGeom>
          <a:noFill/>
          <a:ln w="1270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3" name="文本框 12"/>
          <p:cNvSpPr txBox="1"/>
          <p:nvPr/>
        </p:nvSpPr>
        <p:spPr>
          <a:xfrm>
            <a:off x="2278782" y="2828835"/>
            <a:ext cx="2828924" cy="1200329"/>
          </a:xfrm>
          <a:prstGeom prst="rect">
            <a:avLst/>
          </a:prstGeom>
          <a:noFill/>
        </p:spPr>
        <p:txBody>
          <a:bodyPr wrap="square" rtlCol="0">
            <a:spAutoFit/>
          </a:bodyPr>
          <a:lstStyle/>
          <a:p>
            <a:pPr algn="ctr"/>
            <a:r>
              <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PART</a:t>
            </a:r>
            <a:endPar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3600" b="1" dirty="0" smtClean="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TWO</a:t>
            </a:r>
            <a:endParaRPr lang="en-US" altLang="zh-CN" sz="3600" b="1"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直角三角形 13"/>
          <p:cNvSpPr>
            <a:spLocks noChangeAspect="1"/>
          </p:cNvSpPr>
          <p:nvPr/>
        </p:nvSpPr>
        <p:spPr>
          <a:xfrm flipV="1">
            <a:off x="2278780" y="1989663"/>
            <a:ext cx="1350000" cy="13500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矩形 6"/>
          <p:cNvSpPr/>
          <p:nvPr/>
        </p:nvSpPr>
        <p:spPr>
          <a:xfrm>
            <a:off x="1486694" y="1804689"/>
            <a:ext cx="2678026" cy="2160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3" name="六边形 2"/>
          <p:cNvSpPr/>
          <p:nvPr/>
        </p:nvSpPr>
        <p:spPr>
          <a:xfrm>
            <a:off x="3044435" y="548680"/>
            <a:ext cx="8834774" cy="666115"/>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9"/>
          <p:cNvSpPr txBox="1"/>
          <p:nvPr/>
        </p:nvSpPr>
        <p:spPr>
          <a:xfrm>
            <a:off x="982345" y="188595"/>
            <a:ext cx="2075180" cy="43751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自我认知</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3" name="文本框 13"/>
          <p:cNvSpPr txBox="1"/>
          <p:nvPr/>
        </p:nvSpPr>
        <p:spPr>
          <a:xfrm>
            <a:off x="1340582" y="5518150"/>
            <a:ext cx="1685290" cy="460375"/>
          </a:xfrm>
          <a:prstGeom prst="rect">
            <a:avLst/>
          </a:prstGeom>
          <a:noFill/>
        </p:spPr>
        <p:txBody>
          <a:bodyPr wrap="square" rtlCol="0">
            <a:spAutoFit/>
          </a:bodyPr>
          <a:lstStyle/>
          <a:p>
            <a:pPr algn="ctr"/>
            <a:r>
              <a:rPr lang="zh-CN" altLang="en-US" sz="2400" b="1" dirty="0">
                <a:solidFill>
                  <a:schemeClr val="accent1">
                    <a:lumMod val="75000"/>
                  </a:schemeClr>
                </a:solidFill>
                <a:latin typeface="微软雅黑" panose="020B0503020204020204" pitchFamily="34" charset="-122"/>
                <a:ea typeface="微软雅黑" panose="020B0503020204020204" pitchFamily="34" charset="-122"/>
              </a:rPr>
              <a:t>职业测评</a:t>
            </a:r>
            <a:endParaRPr lang="zh-CN" altLang="en-US" sz="2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4" name="文本框 7"/>
          <p:cNvSpPr txBox="1">
            <a:spLocks noChangeArrowheads="1"/>
          </p:cNvSpPr>
          <p:nvPr/>
        </p:nvSpPr>
        <p:spPr bwMode="auto">
          <a:xfrm>
            <a:off x="5735166" y="1388643"/>
            <a:ext cx="2736303" cy="3793862"/>
          </a:xfrm>
          <a:prstGeom prst="rect">
            <a:avLst/>
          </a:prstGeom>
          <a:noFill/>
          <a:ln>
            <a:noFill/>
          </a:ln>
        </p:spPr>
        <p:txBody>
          <a:bodyPr/>
          <a:lstStyle>
            <a:lvl1pPr>
              <a:defRPr sz="3200">
                <a:solidFill>
                  <a:schemeClr val="tx1"/>
                </a:solidFill>
                <a:latin typeface="Arial Narrow" panose="020B0606020202030204" pitchFamily="34" charset="0"/>
                <a:ea typeface="微软雅黑" panose="020B0503020204020204" pitchFamily="34" charset="-122"/>
              </a:defRPr>
            </a:lvl1pPr>
            <a:lvl2pPr>
              <a:defRPr sz="2800">
                <a:solidFill>
                  <a:schemeClr val="tx1"/>
                </a:solidFill>
                <a:latin typeface="Arial Narrow" panose="020B0606020202030204" pitchFamily="34" charset="0"/>
                <a:ea typeface="微软雅黑" panose="020B0503020204020204" pitchFamily="34" charset="-122"/>
              </a:defRPr>
            </a:lvl2pPr>
            <a:lvl3pPr>
              <a:defRPr sz="2400">
                <a:solidFill>
                  <a:schemeClr val="tx1"/>
                </a:solidFill>
                <a:latin typeface="Arial Narrow" panose="020B0606020202030204" pitchFamily="34" charset="0"/>
                <a:ea typeface="微软雅黑" panose="020B0503020204020204" pitchFamily="34" charset="-122"/>
              </a:defRPr>
            </a:lvl3pPr>
            <a:lvl4pPr>
              <a:defRPr sz="2000">
                <a:solidFill>
                  <a:schemeClr val="tx1"/>
                </a:solidFill>
                <a:latin typeface="Arial Narrow" panose="020B0606020202030204" pitchFamily="34" charset="0"/>
                <a:ea typeface="微软雅黑" panose="020B0503020204020204" pitchFamily="34" charset="-122"/>
              </a:defRPr>
            </a:lvl4pPr>
            <a:lvl5pPr>
              <a:defRPr sz="2000">
                <a:solidFill>
                  <a:schemeClr val="tx1"/>
                </a:solidFill>
                <a:latin typeface="Arial Narrow" panose="020B06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eaLnBrk="1" hangingPunct="1">
              <a:lnSpc>
                <a:spcPct val="300000"/>
              </a:lnSpc>
            </a:pPr>
            <a:r>
              <a:rPr lang="zh-CN" altLang="en-US" sz="2400" dirty="0">
                <a:solidFill>
                  <a:schemeClr val="accent1">
                    <a:lumMod val="75000"/>
                  </a:schemeClr>
                </a:solidFill>
                <a:latin typeface="微软雅黑" panose="020B0503020204020204" pitchFamily="34" charset="-122"/>
              </a:rPr>
              <a:t>自我探索</a:t>
            </a:r>
            <a:endParaRPr lang="en-US" altLang="zh-CN" sz="2400" dirty="0">
              <a:solidFill>
                <a:schemeClr val="accent1">
                  <a:lumMod val="75000"/>
                </a:schemeClr>
              </a:solidFill>
              <a:latin typeface="微软雅黑" panose="020B0503020204020204" pitchFamily="34" charset="-122"/>
            </a:endParaRPr>
          </a:p>
          <a:p>
            <a:pPr>
              <a:lnSpc>
                <a:spcPct val="150000"/>
              </a:lnSpc>
              <a:spcBef>
                <a:spcPts val="300"/>
              </a:spcBef>
            </a:pPr>
            <a:r>
              <a:rPr lang="zh-CN" altLang="en-US" sz="2000" dirty="0">
                <a:solidFill>
                  <a:schemeClr val="tx1">
                    <a:lumMod val="50000"/>
                    <a:lumOff val="50000"/>
                  </a:schemeClr>
                </a:solidFill>
                <a:latin typeface="微软雅黑" panose="020B0503020204020204" pitchFamily="34" charset="-122"/>
              </a:rPr>
              <a:t>我是谁？</a:t>
            </a:r>
            <a:endParaRPr lang="zh-CN" altLang="en-US" sz="2000" dirty="0">
              <a:solidFill>
                <a:schemeClr val="tx1">
                  <a:lumMod val="50000"/>
                  <a:lumOff val="50000"/>
                </a:schemeClr>
              </a:solidFill>
              <a:latin typeface="微软雅黑" panose="020B0503020204020204" pitchFamily="34" charset="-122"/>
            </a:endParaRPr>
          </a:p>
          <a:p>
            <a:pPr>
              <a:lnSpc>
                <a:spcPct val="150000"/>
              </a:lnSpc>
              <a:spcBef>
                <a:spcPts val="300"/>
              </a:spcBef>
            </a:pPr>
            <a:r>
              <a:rPr lang="zh-CN" altLang="en-US" sz="2000" dirty="0">
                <a:solidFill>
                  <a:schemeClr val="tx1">
                    <a:lumMod val="50000"/>
                    <a:lumOff val="50000"/>
                  </a:schemeClr>
                </a:solidFill>
                <a:latin typeface="微软雅黑" panose="020B0503020204020204" pitchFamily="34" charset="-122"/>
              </a:rPr>
              <a:t>我想成为什么样子？</a:t>
            </a:r>
            <a:endParaRPr lang="zh-CN" altLang="en-US" sz="2000" dirty="0">
              <a:solidFill>
                <a:schemeClr val="tx1">
                  <a:lumMod val="50000"/>
                  <a:lumOff val="50000"/>
                </a:schemeClr>
              </a:solidFill>
              <a:latin typeface="微软雅黑" panose="020B0503020204020204" pitchFamily="34" charset="-122"/>
            </a:endParaRPr>
          </a:p>
          <a:p>
            <a:pPr>
              <a:lnSpc>
                <a:spcPct val="150000"/>
              </a:lnSpc>
              <a:spcBef>
                <a:spcPts val="300"/>
              </a:spcBef>
            </a:pPr>
            <a:r>
              <a:rPr lang="zh-CN" altLang="en-US" sz="2000" dirty="0">
                <a:solidFill>
                  <a:schemeClr val="tx1">
                    <a:lumMod val="50000"/>
                    <a:lumOff val="50000"/>
                  </a:schemeClr>
                </a:solidFill>
                <a:latin typeface="微软雅黑" panose="020B0503020204020204" pitchFamily="34" charset="-122"/>
              </a:rPr>
              <a:t>我追求什么？</a:t>
            </a:r>
            <a:endParaRPr lang="zh-CN" altLang="en-US" sz="2000" dirty="0">
              <a:solidFill>
                <a:schemeClr val="tx1">
                  <a:lumMod val="50000"/>
                  <a:lumOff val="50000"/>
                </a:schemeClr>
              </a:solidFill>
              <a:latin typeface="微软雅黑" panose="020B0503020204020204" pitchFamily="34" charset="-122"/>
            </a:endParaRPr>
          </a:p>
          <a:p>
            <a:pPr>
              <a:lnSpc>
                <a:spcPct val="150000"/>
              </a:lnSpc>
              <a:spcBef>
                <a:spcPts val="300"/>
              </a:spcBef>
            </a:pPr>
            <a:r>
              <a:rPr lang="zh-CN" altLang="en-US" sz="2000" dirty="0">
                <a:solidFill>
                  <a:schemeClr val="tx1">
                    <a:lumMod val="50000"/>
                    <a:lumOff val="50000"/>
                  </a:schemeClr>
                </a:solidFill>
                <a:latin typeface="微软雅黑" panose="020B0503020204020204" pitchFamily="34" charset="-122"/>
              </a:rPr>
              <a:t>我的兴趣？</a:t>
            </a:r>
            <a:endParaRPr lang="zh-CN" altLang="en-US" sz="2000" dirty="0">
              <a:solidFill>
                <a:schemeClr val="tx1">
                  <a:lumMod val="50000"/>
                  <a:lumOff val="50000"/>
                </a:schemeClr>
              </a:solidFill>
              <a:latin typeface="微软雅黑" panose="020B0503020204020204" pitchFamily="34" charset="-122"/>
            </a:endParaRPr>
          </a:p>
          <a:p>
            <a:pPr>
              <a:lnSpc>
                <a:spcPct val="150000"/>
              </a:lnSpc>
              <a:spcBef>
                <a:spcPts val="300"/>
              </a:spcBef>
            </a:pPr>
            <a:r>
              <a:rPr lang="zh-CN" altLang="en-US" sz="2000" dirty="0">
                <a:solidFill>
                  <a:schemeClr val="tx1">
                    <a:lumMod val="50000"/>
                    <a:lumOff val="50000"/>
                  </a:schemeClr>
                </a:solidFill>
                <a:latin typeface="微软雅黑" panose="020B0503020204020204" pitchFamily="34" charset="-122"/>
              </a:rPr>
              <a:t>我的性格？</a:t>
            </a:r>
            <a:endParaRPr lang="zh-CN" altLang="en-US" sz="2000" dirty="0">
              <a:solidFill>
                <a:schemeClr val="tx1">
                  <a:lumMod val="50000"/>
                  <a:lumOff val="50000"/>
                </a:schemeClr>
              </a:solidFill>
              <a:latin typeface="微软雅黑" panose="020B0503020204020204" pitchFamily="34" charset="-122"/>
            </a:endParaRPr>
          </a:p>
          <a:p>
            <a:pPr>
              <a:lnSpc>
                <a:spcPct val="150000"/>
              </a:lnSpc>
              <a:spcBef>
                <a:spcPts val="300"/>
              </a:spcBef>
            </a:pPr>
            <a:endParaRPr lang="zh-CN" altLang="en-US" sz="2000" dirty="0">
              <a:solidFill>
                <a:schemeClr val="tx1">
                  <a:lumMod val="50000"/>
                  <a:lumOff val="50000"/>
                </a:schemeClr>
              </a:solidFill>
              <a:latin typeface="微软雅黑" panose="020B0503020204020204" pitchFamily="34" charset="-122"/>
            </a:endParaRPr>
          </a:p>
        </p:txBody>
      </p:sp>
      <p:sp>
        <p:nvSpPr>
          <p:cNvPr id="52" name="文本框 51"/>
          <p:cNvSpPr txBox="1"/>
          <p:nvPr/>
        </p:nvSpPr>
        <p:spPr>
          <a:xfrm>
            <a:off x="3516954" y="5599675"/>
            <a:ext cx="7477909" cy="646331"/>
          </a:xfrm>
          <a:prstGeom prst="rect">
            <a:avLst/>
          </a:prstGeom>
          <a:noFill/>
        </p:spPr>
        <p:txBody>
          <a:bodyPr wrap="square" rtlCol="0" anchor="t">
            <a:spAutoFit/>
          </a:bodyPr>
          <a:lstStyle/>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登录就业中心官网，</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生涯规划</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职业测评</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栏目</a:t>
            </a:r>
            <a:endPar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endParaRPr>
          </a:p>
          <a:p>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用户名为：zju+学号，初始密码为：123456，登陆后请及时修改密码</a:t>
            </a:r>
            <a:endParaRPr lang="zh-CN" altLang="en-US" dirty="0"/>
          </a:p>
        </p:txBody>
      </p:sp>
      <p:sp>
        <p:nvSpPr>
          <p:cNvPr id="51" name="矩形 50"/>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53" name="直接连接符 52"/>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57" name="Slide Number Placeholder 5"/>
          <p:cNvSpPr>
            <a:spLocks noGrp="1"/>
          </p:cNvSpPr>
          <p:nvPr>
            <p:ph type="sldNum" sz="quarter" idx="12"/>
          </p:nvPr>
        </p:nvSpPr>
        <p:spPr>
          <a:xfrm>
            <a:off x="9401035" y="6334298"/>
            <a:ext cx="2742843" cy="365125"/>
          </a:xfrm>
        </p:spPr>
        <p:txBody>
          <a:bodyPr/>
          <a:lstStyle>
            <a:lvl1pPr>
              <a:defRPr sz="2400">
                <a:solidFill>
                  <a:schemeClr val="bg1"/>
                </a:solidFill>
              </a:defRPr>
            </a:lvl1pPr>
          </a:lstStyle>
          <a:p>
            <a:fld id="{4EDFC277-0F5F-4CFE-A345-BA92287D4929}" type="slidenum">
              <a:rPr lang="zh-CN" altLang="en-US" smtClean="0"/>
            </a:fld>
            <a:endParaRPr lang="zh-CN" altLang="en-US" dirty="0"/>
          </a:p>
        </p:txBody>
      </p:sp>
      <p:sp>
        <p:nvSpPr>
          <p:cNvPr id="2" name="文本框 9"/>
          <p:cNvSpPr txBox="1"/>
          <p:nvPr/>
        </p:nvSpPr>
        <p:spPr>
          <a:xfrm>
            <a:off x="3141342" y="631668"/>
            <a:ext cx="8640960" cy="500137"/>
          </a:xfrm>
          <a:prstGeom prst="rect">
            <a:avLst/>
          </a:prstGeom>
          <a:noFill/>
        </p:spPr>
        <p:txBody>
          <a:bodyPr wrap="square" lIns="68580" tIns="34290" rIns="68580" bIns="34290" rtlCol="0">
            <a:spAutoFit/>
          </a:bodyPr>
          <a:lstStyle/>
          <a:p>
            <a:pPr marL="0" lvl="1" algn="ctr"/>
            <a:r>
              <a:rPr lang="zh-CN" altLang="en-US" sz="2800" dirty="0">
                <a:solidFill>
                  <a:schemeClr val="bg1"/>
                </a:solidFill>
                <a:sym typeface="+mn-ea"/>
              </a:rPr>
              <a:t>认识自己  做好职业规划  无论什么专业都好找工作</a:t>
            </a:r>
            <a:endParaRPr lang="zh-CN" altLang="en-US" sz="2800" dirty="0">
              <a:solidFill>
                <a:schemeClr val="bg1"/>
              </a:solidFill>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1486694" y="2087999"/>
            <a:ext cx="2671870" cy="324266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4"/>
          <p:cNvSpPr txBox="1"/>
          <p:nvPr/>
        </p:nvSpPr>
        <p:spPr>
          <a:xfrm>
            <a:off x="478582" y="1687024"/>
            <a:ext cx="4934689" cy="4011291"/>
          </a:xfrm>
          <a:prstGeom prst="rect">
            <a:avLst/>
          </a:prstGeom>
          <a:noFill/>
        </p:spPr>
        <p:txBody>
          <a:bodyPr wrap="square" rtlCol="0" anchor="t">
            <a:spAutoFit/>
          </a:bodyPr>
          <a:lstStyle/>
          <a:p>
            <a:endParaRPr lang="zh-CN" altLang="en-US" b="1" dirty="0">
              <a:latin typeface="Calibri" panose="020F0502020204030204" charset="0"/>
              <a:sym typeface="+mn-ea"/>
            </a:endParaRPr>
          </a:p>
          <a:p>
            <a:endParaRPr lang="zh-CN" altLang="en-US" b="1" dirty="0">
              <a:latin typeface="Calibri" panose="020F0502020204030204" charset="0"/>
              <a:sym typeface="+mn-ea"/>
            </a:endParaRPr>
          </a:p>
          <a:p>
            <a:r>
              <a:rPr lang="zh-CN" altLang="en-US" sz="2800" b="1" dirty="0">
                <a:latin typeface="Calibri" panose="020F0502020204030204" charset="0"/>
                <a:sym typeface="+mn-ea"/>
              </a:rPr>
              <a:t>     霍兰德</a:t>
            </a:r>
            <a:r>
              <a:rPr lang="zh-CN" altLang="en-US" dirty="0">
                <a:latin typeface="Calibri" panose="020F0502020204030204" charset="0"/>
                <a:sym typeface="+mn-ea"/>
              </a:rPr>
              <a:t>（</a:t>
            </a:r>
            <a:r>
              <a:rPr lang="zh-CN" altLang="en-US" dirty="0">
                <a:latin typeface="微软雅黑" panose="020B0503020204020204" pitchFamily="34" charset="-122"/>
                <a:ea typeface="微软雅黑" panose="020B0503020204020204" pitchFamily="34" charset="-122"/>
                <a:sym typeface="+mn-ea"/>
              </a:rPr>
              <a:t>美国著名职业指导专家）</a:t>
            </a:r>
            <a:endParaRPr lang="zh-CN" altLang="en-US" dirty="0">
              <a:latin typeface="Calibri" panose="020F0502020204030204" charset="0"/>
              <a:sym typeface="+mn-ea"/>
            </a:endParaRPr>
          </a:p>
          <a:p>
            <a:endParaRPr lang="zh-CN" altLang="en-US" dirty="0">
              <a:latin typeface="Calibri" panose="020F0502020204030204" charset="0"/>
              <a:sym typeface="+mn-ea"/>
            </a:endParaRPr>
          </a:p>
          <a:p>
            <a:pPr marL="914400" lvl="1" indent="-457200" latinLnBrk="1">
              <a:lnSpc>
                <a:spcPct val="250000"/>
              </a:lnSpc>
              <a:buFont typeface="Wingdings" panose="05000000000000000000" pitchFamily="2" charset="2"/>
              <a:buChar char="p"/>
            </a:pPr>
            <a:r>
              <a:rPr lang="zh-CN" altLang="en-US" dirty="0">
                <a:latin typeface="微软雅黑" panose="020B0503020204020204" pitchFamily="34" charset="-122"/>
                <a:ea typeface="微软雅黑" panose="020B0503020204020204" pitchFamily="34" charset="-122"/>
                <a:sym typeface="+mn-ea"/>
              </a:rPr>
              <a:t>人的兴趣可以分为不同的类型。</a:t>
            </a:r>
            <a:endParaRPr lang="en-US" altLang="zh-CN" dirty="0">
              <a:latin typeface="微软雅黑" panose="020B0503020204020204" pitchFamily="34" charset="-122"/>
              <a:ea typeface="微软雅黑" panose="020B0503020204020204" pitchFamily="34" charset="-122"/>
            </a:endParaRPr>
          </a:p>
          <a:p>
            <a:pPr marL="914400" lvl="1" indent="-457200" latinLnBrk="1">
              <a:lnSpc>
                <a:spcPct val="250000"/>
              </a:lnSpc>
              <a:buFont typeface="Wingdings" panose="05000000000000000000" pitchFamily="2" charset="2"/>
              <a:buChar char="p"/>
            </a:pPr>
            <a:r>
              <a:rPr lang="zh-CN" altLang="en-US" dirty="0">
                <a:latin typeface="微软雅黑" panose="020B0503020204020204" pitchFamily="34" charset="-122"/>
                <a:ea typeface="微软雅黑" panose="020B0503020204020204" pitchFamily="34" charset="-122"/>
                <a:sym typeface="+mn-ea"/>
              </a:rPr>
              <a:t>职业环境也可以分为不同的类型。</a:t>
            </a:r>
            <a:endParaRPr lang="en-US" altLang="zh-CN" dirty="0">
              <a:latin typeface="微软雅黑" panose="020B0503020204020204" pitchFamily="34" charset="-122"/>
              <a:ea typeface="微软雅黑" panose="020B0503020204020204" pitchFamily="34" charset="-122"/>
            </a:endParaRPr>
          </a:p>
          <a:p>
            <a:pPr marL="914400" lvl="1" indent="-457200" latinLnBrk="1">
              <a:lnSpc>
                <a:spcPct val="250000"/>
              </a:lnSpc>
              <a:buFont typeface="Wingdings" panose="05000000000000000000" pitchFamily="2" charset="2"/>
              <a:buChar char="p"/>
            </a:pPr>
            <a:r>
              <a:rPr lang="zh-CN" altLang="en-US" dirty="0">
                <a:latin typeface="微软雅黑" panose="020B0503020204020204" pitchFamily="34" charset="-122"/>
                <a:ea typeface="微软雅黑" panose="020B0503020204020204" pitchFamily="34" charset="-122"/>
                <a:sym typeface="+mn-ea"/>
              </a:rPr>
              <a:t>人与职业环境的类型匹配是形成职业满意度、职业稳定性、成就感的基础。</a:t>
            </a:r>
            <a:endParaRPr lang="zh-CN" altLang="en-US" dirty="0"/>
          </a:p>
        </p:txBody>
      </p:sp>
      <p:sp>
        <p:nvSpPr>
          <p:cNvPr id="49" name="六边形 48"/>
          <p:cNvSpPr/>
          <p:nvPr/>
        </p:nvSpPr>
        <p:spPr>
          <a:xfrm>
            <a:off x="1422941" y="1270030"/>
            <a:ext cx="2721610" cy="666115"/>
          </a:xfrm>
          <a:prstGeom prst="hexagon">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997494" y="1419349"/>
            <a:ext cx="1706880" cy="460375"/>
          </a:xfrm>
          <a:prstGeom prst="rect">
            <a:avLst/>
          </a:prstGeom>
          <a:noFill/>
        </p:spPr>
        <p:txBody>
          <a:bodyPr wrap="none" rtlCol="0" anchor="t">
            <a:spAutoFit/>
          </a:bodyPr>
          <a:lstStyle/>
          <a:p>
            <a:r>
              <a:rPr lang="zh-CN" altLang="en-US" sz="2400" dirty="0">
                <a:solidFill>
                  <a:schemeClr val="bg1"/>
                </a:solidFill>
                <a:latin typeface="微软雅黑" panose="020B0503020204020204" pitchFamily="34" charset="-122"/>
                <a:ea typeface="微软雅黑" panose="020B0503020204020204" pitchFamily="34" charset="-122"/>
                <a:sym typeface="+mn-ea"/>
              </a:rPr>
              <a:t>兴趣与职业</a:t>
            </a:r>
            <a:endParaRPr lang="zh-CN" altLang="en-US" sz="2400" dirty="0">
              <a:solidFill>
                <a:schemeClr val="bg1"/>
              </a:solidFill>
              <a:latin typeface="微软雅黑" panose="020B0503020204020204" pitchFamily="34" charset="-122"/>
              <a:ea typeface="微软雅黑" panose="020B0503020204020204" pitchFamily="34" charset="-122"/>
              <a:sym typeface="+mn-ea"/>
            </a:endParaRPr>
          </a:p>
        </p:txBody>
      </p:sp>
      <p:sp>
        <p:nvSpPr>
          <p:cNvPr id="7" name="文本框 9"/>
          <p:cNvSpPr txBox="1"/>
          <p:nvPr/>
        </p:nvSpPr>
        <p:spPr>
          <a:xfrm>
            <a:off x="982345" y="188595"/>
            <a:ext cx="2882265" cy="807085"/>
          </a:xfrm>
          <a:prstGeom prst="rect">
            <a:avLst/>
          </a:prstGeom>
          <a:noFill/>
        </p:spPr>
        <p:txBody>
          <a:bodyPr wrap="square" lIns="68580" tIns="34290" rIns="68580" bIns="34290" rtlCol="0">
            <a:spAutoFit/>
          </a:bodyPr>
          <a:lstStyle/>
          <a:p>
            <a:pPr marL="0" lvl="1"/>
            <a:r>
              <a:rPr lang="zh-CN" altLang="en-US" sz="2400" dirty="0">
                <a:solidFill>
                  <a:schemeClr val="accent1">
                    <a:lumMod val="75000"/>
                  </a:schemeClr>
                </a:solidFill>
                <a:latin typeface="微软雅黑" panose="020B0503020204020204" pitchFamily="34" charset="-122"/>
                <a:ea typeface="微软雅黑" panose="020B0503020204020204" pitchFamily="34" charset="-122"/>
              </a:rPr>
              <a:t>自我认知</a:t>
            </a:r>
            <a:r>
              <a:rPr lang="zh-CN" altLang="en-US" sz="2400" dirty="0">
                <a:solidFill>
                  <a:schemeClr val="accent1">
                    <a:lumMod val="75000"/>
                  </a:schemeClr>
                </a:solidFill>
                <a:latin typeface="微软雅黑" panose="020B0503020204020204" pitchFamily="34" charset="-122"/>
                <a:ea typeface="微软雅黑" panose="020B0503020204020204" pitchFamily="34" charset="-122"/>
                <a:sym typeface="+mn-ea"/>
              </a:rPr>
              <a:t>：兴趣</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a:p>
            <a:pPr marL="0" lvl="1"/>
            <a:endParaRPr lang="zh-CN" altLang="en-US" sz="2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4" name="矩形 13"/>
          <p:cNvSpPr/>
          <p:nvPr/>
        </p:nvSpPr>
        <p:spPr>
          <a:xfrm>
            <a:off x="-1" y="190227"/>
            <a:ext cx="842935" cy="4635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15" name="直接连接符 14"/>
          <p:cNvCxnSpPr/>
          <p:nvPr/>
        </p:nvCxnSpPr>
        <p:spPr>
          <a:xfrm>
            <a:off x="982638" y="188640"/>
            <a:ext cx="0" cy="46513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0" y="6639564"/>
            <a:ext cx="11782302" cy="6986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0" y="6639564"/>
            <a:ext cx="2196678" cy="72008"/>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23"/>
          <p:cNvSpPr txBox="1"/>
          <p:nvPr/>
        </p:nvSpPr>
        <p:spPr>
          <a:xfrm>
            <a:off x="11746061" y="6309320"/>
            <a:ext cx="444352" cy="400110"/>
          </a:xfrm>
          <a:prstGeom prst="rect">
            <a:avLst/>
          </a:prstGeom>
          <a:solidFill>
            <a:schemeClr val="accent1">
              <a:lumMod val="75000"/>
            </a:schemeClr>
          </a:solidFill>
          <a:ln>
            <a:solidFill>
              <a:schemeClr val="accent1">
                <a:lumMod val="75000"/>
              </a:schemeClr>
            </a:solidFill>
          </a:ln>
        </p:spPr>
        <p:txBody>
          <a:bodyPr wrap="square" rtlCol="0">
            <a:spAutoFit/>
          </a:bodyPr>
          <a:lstStyle/>
          <a:p>
            <a:endParaRPr lang="zh-CN" altLang="en-US" sz="2000" dirty="0">
              <a:solidFill>
                <a:schemeClr val="bg1"/>
              </a:solidFill>
            </a:endParaRPr>
          </a:p>
        </p:txBody>
      </p:sp>
      <p:sp>
        <p:nvSpPr>
          <p:cNvPr id="21" name="Slide Number Placeholder 5"/>
          <p:cNvSpPr>
            <a:spLocks noGrp="1"/>
          </p:cNvSpPr>
          <p:nvPr>
            <p:ph type="sldNum" sz="quarter" idx="12"/>
          </p:nvPr>
        </p:nvSpPr>
        <p:spPr>
          <a:xfrm>
            <a:off x="9401035" y="6334298"/>
            <a:ext cx="2742843" cy="365125"/>
          </a:xfrm>
        </p:spPr>
        <p:txBody>
          <a:bodyPr/>
          <a:lstStyle>
            <a:lvl1pPr>
              <a:defRPr sz="2400">
                <a:solidFill>
                  <a:schemeClr val="bg1"/>
                </a:solidFill>
              </a:defRPr>
            </a:lvl1pPr>
          </a:lstStyle>
          <a:p>
            <a:fld id="{4EDFC277-0F5F-4CFE-A345-BA92287D4929}" type="slidenum">
              <a:rPr lang="zh-CN" altLang="en-US" smtClean="0"/>
            </a:fld>
            <a:endParaRPr lang="zh-CN" altLang="en-US" dirty="0"/>
          </a:p>
        </p:txBody>
      </p:sp>
      <p:pic>
        <p:nvPicPr>
          <p:cNvPr id="3" name="Picture 6" descr="D:\北森\插入图片\兴趣类型.jpg"/>
          <p:cNvPicPr>
            <a:picLocks noChangeAspect="1"/>
          </p:cNvPicPr>
          <p:nvPr/>
        </p:nvPicPr>
        <p:blipFill>
          <a:blip r:embed="rId1">
            <a:clrChange>
              <a:clrFrom>
                <a:srgbClr val="FDFDFD"/>
              </a:clrFrom>
              <a:clrTo>
                <a:srgbClr val="FDFDFD">
                  <a:alpha val="0"/>
                </a:srgbClr>
              </a:clrTo>
            </a:clrChange>
          </a:blip>
          <a:srcRect l="6531" t="10361" r="8571" b="40144"/>
          <a:stretch>
            <a:fillRect/>
          </a:stretch>
        </p:blipFill>
        <p:spPr>
          <a:xfrm>
            <a:off x="5735166" y="1687770"/>
            <a:ext cx="5433060" cy="4493895"/>
          </a:xfrm>
          <a:prstGeom prst="rect">
            <a:avLst/>
          </a:prstGeom>
          <a:noFill/>
          <a:ln w="9525">
            <a:noFill/>
          </a:ln>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h_f"/>
  <p:tag name="KSO_WM_UNIT_INDEX" val="1_1_1"/>
  <p:tag name="KSO_WM_UNIT_ID" val="diagram160003_6*n_h_f*1_1_1"/>
  <p:tag name="KSO_WM_UNIT_CLEAR" val="1"/>
  <p:tag name="KSO_WM_UNIT_LAYERLEVEL" val="1_1_1"/>
  <p:tag name="KSO_WM_UNIT_VALUE" val="42"/>
  <p:tag name="KSO_WM_UNIT_HIGHLIGHT" val="0"/>
  <p:tag name="KSO_WM_UNIT_COMPATIBLE" val="0"/>
  <p:tag name="KSO_WM_DIAGRAM_GROUP_CODE" val="n1-1"/>
  <p:tag name="KSO_WM_UNIT_PRESET_TEXT" val="LOREM IPSUM"/>
  <p:tag name="KSO_WM_UNIT_FILL_FORE_SCHEMECOLOR_INDEX" val="5"/>
  <p:tag name="KSO_WM_UNIT_FILL_TYPE" val="1"/>
  <p:tag name="KSO_WM_UNIT_TEXT_FILL_FORE_SCHEMECOLOR_INDEX" val="14"/>
  <p:tag name="KSO_WM_UNIT_TEXT_FILL_TYPE" val="1"/>
  <p:tag name="KSO_WM_UNIT_DIAGRAM_SCHEMECOLOR_ID" val="3"/>
</p:tagLst>
</file>

<file path=ppt/tags/tag10.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h_f"/>
  <p:tag name="KSO_WM_UNIT_INDEX" val="1_2_3"/>
  <p:tag name="KSO_WM_UNIT_ID" val="diagram160003_6*n_h_f*1_2_3"/>
  <p:tag name="KSO_WM_UNIT_CLEAR" val="1"/>
  <p:tag name="KSO_WM_UNIT_LAYERLEVEL" val="1_1_1"/>
  <p:tag name="KSO_WM_UNIT_VALUE" val="18"/>
  <p:tag name="KSO_WM_UNIT_HIGHLIGHT" val="0"/>
  <p:tag name="KSO_WM_UNIT_COMPATIBLE" val="0"/>
  <p:tag name="KSO_WM_DIAGRAM_GROUP_CODE" val="n1-1"/>
  <p:tag name="KSO_WM_UNIT_PRESET_TEXT" val="LOREM IPSUM DOLOR SIT"/>
  <p:tag name="KSO_WM_UNIT_TEXT_FILL_FORE_SCHEMECOLOR_INDEX" val="5"/>
  <p:tag name="KSO_WM_UNIT_TEXT_FILL_TYPE" val="1"/>
  <p:tag name="KSO_WM_UNIT_DIAGRAM_SCHEMECOLOR_ID" val="3"/>
</p:tagLst>
</file>

<file path=ppt/tags/tag11.xml><?xml version="1.0" encoding="utf-8"?>
<p:tagLst xmlns:p="http://schemas.openxmlformats.org/presentationml/2006/main">
  <p:tag name="KSO_WM_TAG_VERSION" val="1.0"/>
  <p:tag name="KSO_WM_BEAUTIFY_FLAG" val="#wm#"/>
  <p:tag name="KSO_WM_UNIT_TYPE" val="i"/>
  <p:tag name="KSO_WM_UNIT_ID" val="diagram160003_6*i*16"/>
  <p:tag name="KSO_WM_TEMPLATE_CATEGORY" val="diagram"/>
  <p:tag name="KSO_WM_TEMPLATE_INDEX" val="160003"/>
  <p:tag name="KSO_WM_UNIT_INDEX" val="16"/>
</p:tagLst>
</file>

<file path=ppt/tags/tag12.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i"/>
  <p:tag name="KSO_WM_UNIT_INDEX" val="1_4"/>
  <p:tag name="KSO_WM_UNIT_ID" val="diagram160003_6*n_i*1_4"/>
  <p:tag name="KSO_WM_UNIT_CLEAR" val="1"/>
  <p:tag name="KSO_WM_UNIT_LAYERLEVEL" val="1_1"/>
  <p:tag name="KSO_WM_DIAGRAM_GROUP_CODE" val="n1-1"/>
  <p:tag name="KSO_WM_UNIT_FILL_FORE_SCHEMECOLOR_INDEX" val="5"/>
  <p:tag name="KSO_WM_UNIT_FILL_TYPE" val="1"/>
  <p:tag name="KSO_WM_UNIT_TEXT_FILL_FORE_SCHEMECOLOR_INDEX" val="5"/>
  <p:tag name="KSO_WM_UNIT_TEXT_FILL_TYPE" val="1"/>
  <p:tag name="KSO_WM_UNIT_DIAGRAM_SCHEMECOLOR_ID" val="3"/>
</p:tagLst>
</file>

<file path=ppt/tags/tag13.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h_f"/>
  <p:tag name="KSO_WM_UNIT_INDEX" val="1_2_4"/>
  <p:tag name="KSO_WM_UNIT_ID" val="diagram160003_6*n_h_f*1_2_4"/>
  <p:tag name="KSO_WM_UNIT_CLEAR" val="1"/>
  <p:tag name="KSO_WM_UNIT_LAYERLEVEL" val="1_1_1"/>
  <p:tag name="KSO_WM_UNIT_VALUE" val="20"/>
  <p:tag name="KSO_WM_UNIT_HIGHLIGHT" val="0"/>
  <p:tag name="KSO_WM_UNIT_COMPATIBLE" val="0"/>
  <p:tag name="KSO_WM_DIAGRAM_GROUP_CODE" val="n1-1"/>
  <p:tag name="KSO_WM_UNIT_PRESET_TEXT" val="LOREM IPSUM DOLOR SIT"/>
  <p:tag name="KSO_WM_UNIT_TEXT_FILL_FORE_SCHEMECOLOR_INDEX" val="5"/>
  <p:tag name="KSO_WM_UNIT_TEXT_FILL_TYPE" val="1"/>
  <p:tag name="KSO_WM_UNIT_DIAGRAM_SCHEMECOLOR_ID" val="3"/>
</p:tagLst>
</file>

<file path=ppt/tags/tag14.xml><?xml version="1.0" encoding="utf-8"?>
<p:tagLst xmlns:p="http://schemas.openxmlformats.org/presentationml/2006/main">
  <p:tag name="KSO_WM_TAG_VERSION" val="1.0"/>
  <p:tag name="KSO_WM_BEAUTIFY_FLAG" val="#wm#"/>
  <p:tag name="KSO_WM_UNIT_TYPE" val="i"/>
  <p:tag name="KSO_WM_UNIT_ID" val="diagram160003_6*i*21"/>
  <p:tag name="KSO_WM_TEMPLATE_CATEGORY" val="diagram"/>
  <p:tag name="KSO_WM_TEMPLATE_INDEX" val="160003"/>
  <p:tag name="KSO_WM_UNIT_INDEX" val="2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i"/>
  <p:tag name="KSO_WM_UNIT_INDEX" val="1_5"/>
  <p:tag name="KSO_WM_UNIT_ID" val="diagram160003_6*n_i*1_5"/>
  <p:tag name="KSO_WM_UNIT_CLEAR" val="1"/>
  <p:tag name="KSO_WM_UNIT_LAYERLEVEL" val="1_1"/>
  <p:tag name="KSO_WM_DIAGRAM_GROUP_CODE" val="n1-1"/>
  <p:tag name="KSO_WM_UNIT_FILL_FORE_SCHEMECOLOR_INDEX" val="5"/>
  <p:tag name="KSO_WM_UNIT_FILL_TYPE" val="1"/>
  <p:tag name="KSO_WM_UNIT_TEXT_FILL_FORE_SCHEMECOLOR_INDEX" val="5"/>
  <p:tag name="KSO_WM_UNIT_TEXT_FILL_TYPE" val="1"/>
  <p:tag name="KSO_WM_UNIT_DIAGRAM_SCHEMECOLOR_ID" val="3"/>
</p:tagLst>
</file>

<file path=ppt/tags/tag16.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h_f"/>
  <p:tag name="KSO_WM_UNIT_INDEX" val="1_2_5"/>
  <p:tag name="KSO_WM_UNIT_ID" val="diagram160003_6*n_h_f*1_2_5"/>
  <p:tag name="KSO_WM_UNIT_CLEAR" val="1"/>
  <p:tag name="KSO_WM_UNIT_LAYERLEVEL" val="1_1_1"/>
  <p:tag name="KSO_WM_UNIT_VALUE" val="18"/>
  <p:tag name="KSO_WM_UNIT_HIGHLIGHT" val="0"/>
  <p:tag name="KSO_WM_UNIT_COMPATIBLE" val="0"/>
  <p:tag name="KSO_WM_DIAGRAM_GROUP_CODE" val="n1-1"/>
  <p:tag name="KSO_WM_UNIT_PRESET_TEXT" val="LOREM IPSUM DOLOR SIT"/>
  <p:tag name="KSO_WM_UNIT_TEXT_FILL_FORE_SCHEMECOLOR_INDEX" val="5"/>
  <p:tag name="KSO_WM_UNIT_TEXT_FILL_TYPE" val="1"/>
  <p:tag name="KSO_WM_UNIT_DIAGRAM_SCHEMECOLOR_ID" val="3"/>
</p:tagLst>
</file>

<file path=ppt/tags/tag17.xml><?xml version="1.0" encoding="utf-8"?>
<p:tagLst xmlns:p="http://schemas.openxmlformats.org/presentationml/2006/main">
  <p:tag name="KSO_WM_TAG_VERSION" val="1.0"/>
  <p:tag name="KSO_WM_BEAUTIFY_FLAG" val="#wm#"/>
  <p:tag name="KSO_WM_UNIT_TYPE" val="i"/>
  <p:tag name="KSO_WM_UNIT_ID" val="diagram160003_6*i*26"/>
  <p:tag name="KSO_WM_TEMPLATE_CATEGORY" val="diagram"/>
  <p:tag name="KSO_WM_TEMPLATE_INDEX" val="160003"/>
  <p:tag name="KSO_WM_UNIT_INDEX" val="26"/>
</p:tagLst>
</file>

<file path=ppt/tags/tag18.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i"/>
  <p:tag name="KSO_WM_UNIT_INDEX" val="1_6"/>
  <p:tag name="KSO_WM_UNIT_ID" val="diagram160003_6*n_i*1_6"/>
  <p:tag name="KSO_WM_UNIT_CLEAR" val="1"/>
  <p:tag name="KSO_WM_UNIT_LAYERLEVEL" val="1_1"/>
  <p:tag name="KSO_WM_DIAGRAM_GROUP_CODE" val="n1-1"/>
  <p:tag name="KSO_WM_UNIT_FILL_FORE_SCHEMECOLOR_INDEX" val="5"/>
  <p:tag name="KSO_WM_UNIT_FILL_TYPE" val="1"/>
  <p:tag name="KSO_WM_UNIT_TEXT_FILL_FORE_SCHEMECOLOR_INDEX" val="5"/>
  <p:tag name="KSO_WM_UNIT_TEXT_FILL_TYPE" val="1"/>
  <p:tag name="KSO_WM_UNIT_DIAGRAM_SCHEMECOLOR_ID" val="3"/>
</p:tagLst>
</file>

<file path=ppt/tags/tag19.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h_f"/>
  <p:tag name="KSO_WM_UNIT_INDEX" val="1_2_6"/>
  <p:tag name="KSO_WM_UNIT_ID" val="diagram160003_6*n_h_f*1_2_6"/>
  <p:tag name="KSO_WM_UNIT_CLEAR" val="1"/>
  <p:tag name="KSO_WM_UNIT_LAYERLEVEL" val="1_1_1"/>
  <p:tag name="KSO_WM_UNIT_VALUE" val="20"/>
  <p:tag name="KSO_WM_UNIT_HIGHLIGHT" val="0"/>
  <p:tag name="KSO_WM_UNIT_COMPATIBLE" val="0"/>
  <p:tag name="KSO_WM_DIAGRAM_GROUP_CODE" val="n1-1"/>
  <p:tag name="KSO_WM_UNIT_PRESET_TEXT" val="LOREM IPSUM DOLOR SIT"/>
  <p:tag name="KSO_WM_UNIT_TEXT_FILL_FORE_SCHEMECOLOR_INDEX" val="5"/>
  <p:tag name="KSO_WM_UNIT_TEXT_FILL_TYPE" val="1"/>
  <p:tag name="KSO_WM_UNIT_DIAGRAM_SCHEMECOLOR_ID" val="3"/>
</p:tagLst>
</file>

<file path=ppt/tags/tag2.xml><?xml version="1.0" encoding="utf-8"?>
<p:tagLst xmlns:p="http://schemas.openxmlformats.org/presentationml/2006/main">
  <p:tag name="KSO_WM_TAG_VERSION" val="1.0"/>
  <p:tag name="KSO_WM_BEAUTIFY_FLAG" val="#wm#"/>
  <p:tag name="KSO_WM_UNIT_TYPE" val="i"/>
  <p:tag name="KSO_WM_UNIT_ID" val="diagram160003_6*i*1"/>
  <p:tag name="KSO_WM_TEMPLATE_CATEGORY" val="diagram"/>
  <p:tag name="KSO_WM_TEMPLATE_INDEX" val="160003"/>
  <p:tag name="KSO_WM_UNIT_INDEX" val="1"/>
</p:tagLst>
</file>

<file path=ppt/tags/tag20.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h_f"/>
  <p:tag name="KSO_WM_UNIT_INDEX" val="1_2_1"/>
  <p:tag name="KSO_WM_UNIT_ID" val="diagram160003_6*n_h_f*1_2_1"/>
  <p:tag name="KSO_WM_UNIT_CLEAR" val="1"/>
  <p:tag name="KSO_WM_UNIT_LAYERLEVEL" val="1_1_1"/>
  <p:tag name="KSO_WM_UNIT_VALUE" val="18"/>
  <p:tag name="KSO_WM_UNIT_HIGHLIGHT" val="0"/>
  <p:tag name="KSO_WM_UNIT_COMPATIBLE" val="0"/>
  <p:tag name="KSO_WM_DIAGRAM_GROUP_CODE" val="n1-1"/>
  <p:tag name="KSO_WM_UNIT_PRESET_TEXT" val="LOREM IPSUM DOLOR SIT"/>
  <p:tag name="KSO_WM_UNIT_TEXT_FILL_FORE_SCHEMECOLOR_INDEX" val="5"/>
  <p:tag name="KSO_WM_UNIT_TEXT_FILL_TYPE" val="1"/>
  <p:tag name="KSO_WM_UNIT_DIAGRAM_SCHEMECOLOR_ID" val="3"/>
</p:tagLst>
</file>

<file path=ppt/tags/tag21.xml><?xml version="1.0" encoding="utf-8"?>
<p:tagLst xmlns:p="http://schemas.openxmlformats.org/presentationml/2006/main">
  <p:tag name="KSO_WM_UNIT_TABLE_BEAUTIFY" val="smartTable{03ffd3d6-9011-479c-998c-fb927bc7af09}"/>
</p:tagLst>
</file>

<file path=ppt/tags/tag22.xml><?xml version="1.0" encoding="utf-8"?>
<p:tagLst xmlns:p="http://schemas.openxmlformats.org/presentationml/2006/main">
  <p:tag name="KSO_WM_UNIT_TABLE_BEAUTIFY" val="smartTable{fb933938-e680-463c-a1af-fbc025aac8ce}"/>
</p:tagLst>
</file>

<file path=ppt/tags/tag3.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i"/>
  <p:tag name="KSO_WM_UNIT_INDEX" val="1_1"/>
  <p:tag name="KSO_WM_UNIT_ID" val="diagram160003_6*n_i*1_1"/>
  <p:tag name="KSO_WM_UNIT_CLEAR" val="1"/>
  <p:tag name="KSO_WM_UNIT_LAYERLEVEL" val="1_1"/>
  <p:tag name="KSO_WM_DIAGRAM_GROUP_CODE" val="n1-1"/>
  <p:tag name="KSO_WM_UNIT_FILL_FORE_SCHEMECOLOR_INDEX" val="5"/>
  <p:tag name="KSO_WM_UNIT_FILL_TYPE" val="1"/>
  <p:tag name="KSO_WM_UNIT_TEXT_FILL_FORE_SCHEMECOLOR_INDEX" val="5"/>
  <p:tag name="KSO_WM_UNIT_TEXT_FILL_TYPE" val="1"/>
  <p:tag name="KSO_WM_UNIT_DIAGRAM_SCHEMECOLOR_ID" val="3"/>
</p:tagLst>
</file>

<file path=ppt/tags/tag4.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h_f"/>
  <p:tag name="KSO_WM_UNIT_INDEX" val="1_2_2"/>
  <p:tag name="KSO_WM_UNIT_ID" val="diagram160003_6*n_h_f*1_2_2"/>
  <p:tag name="KSO_WM_UNIT_CLEAR" val="1"/>
  <p:tag name="KSO_WM_UNIT_LAYERLEVEL" val="1_1_1"/>
  <p:tag name="KSO_WM_UNIT_VALUE" val="18"/>
  <p:tag name="KSO_WM_UNIT_HIGHLIGHT" val="0"/>
  <p:tag name="KSO_WM_UNIT_COMPATIBLE" val="0"/>
  <p:tag name="KSO_WM_DIAGRAM_GROUP_CODE" val="n1-1"/>
  <p:tag name="KSO_WM_UNIT_PRESET_TEXT" val="LOREM IPSUM DOLOR SIT"/>
  <p:tag name="KSO_WM_UNIT_TEXT_FILL_FORE_SCHEMECOLOR_INDEX" val="5"/>
  <p:tag name="KSO_WM_UNIT_TEXT_FILL_TYPE" val="1"/>
  <p:tag name="KSO_WM_UNIT_DIAGRAM_SCHEMECOLOR_ID" val="3"/>
</p:tagLst>
</file>

<file path=ppt/tags/tag5.xml><?xml version="1.0" encoding="utf-8"?>
<p:tagLst xmlns:p="http://schemas.openxmlformats.org/presentationml/2006/main">
  <p:tag name="KSO_WM_TAG_VERSION" val="1.0"/>
  <p:tag name="KSO_WM_BEAUTIFY_FLAG" val="#wm#"/>
  <p:tag name="KSO_WM_UNIT_TYPE" val="i"/>
  <p:tag name="KSO_WM_UNIT_ID" val="diagram160003_6*i*6"/>
  <p:tag name="KSO_WM_TEMPLATE_CATEGORY" val="diagram"/>
  <p:tag name="KSO_WM_TEMPLATE_INDEX" val="160003"/>
  <p:tag name="KSO_WM_UNIT_INDEX" val="6"/>
</p:tagLst>
</file>

<file path=ppt/tags/tag6.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i"/>
  <p:tag name="KSO_WM_UNIT_INDEX" val="1_2"/>
  <p:tag name="KSO_WM_UNIT_ID" val="diagram160003_6*n_i*1_2"/>
  <p:tag name="KSO_WM_UNIT_CLEAR" val="1"/>
  <p:tag name="KSO_WM_UNIT_LAYERLEVEL" val="1_1"/>
  <p:tag name="KSO_WM_DIAGRAM_GROUP_CODE" val="n1-1"/>
  <p:tag name="KSO_WM_UNIT_FILL_FORE_SCHEMECOLOR_INDEX" val="5"/>
  <p:tag name="KSO_WM_UNIT_FILL_TYPE" val="1"/>
  <p:tag name="KSO_WM_UNIT_TEXT_FILL_FORE_SCHEMECOLOR_INDEX" val="5"/>
  <p:tag name="KSO_WM_UNIT_TEXT_FILL_TYPE" val="1"/>
  <p:tag name="KSO_WM_UNIT_DIAGRAM_SCHEMECOLOR_ID" val="3"/>
</p:tagLst>
</file>

<file path=ppt/tags/tag7.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h_f"/>
  <p:tag name="KSO_WM_UNIT_INDEX" val="1_2_1"/>
  <p:tag name="KSO_WM_UNIT_ID" val="diagram160003_6*n_h_f*1_2_1"/>
  <p:tag name="KSO_WM_UNIT_CLEAR" val="1"/>
  <p:tag name="KSO_WM_UNIT_LAYERLEVEL" val="1_1_1"/>
  <p:tag name="KSO_WM_UNIT_VALUE" val="18"/>
  <p:tag name="KSO_WM_UNIT_HIGHLIGHT" val="0"/>
  <p:tag name="KSO_WM_UNIT_COMPATIBLE" val="0"/>
  <p:tag name="KSO_WM_DIAGRAM_GROUP_CODE" val="n1-1"/>
  <p:tag name="KSO_WM_UNIT_PRESET_TEXT" val="LOREM IPSUM DOLOR SIT"/>
  <p:tag name="KSO_WM_UNIT_TEXT_FILL_FORE_SCHEMECOLOR_INDEX" val="5"/>
  <p:tag name="KSO_WM_UNIT_TEXT_FILL_TYPE" val="1"/>
  <p:tag name="KSO_WM_UNIT_DIAGRAM_SCHEMECOLOR_ID" val="3"/>
</p:tagLst>
</file>

<file path=ppt/tags/tag8.xml><?xml version="1.0" encoding="utf-8"?>
<p:tagLst xmlns:p="http://schemas.openxmlformats.org/presentationml/2006/main">
  <p:tag name="KSO_WM_TAG_VERSION" val="1.0"/>
  <p:tag name="KSO_WM_BEAUTIFY_FLAG" val="#wm#"/>
  <p:tag name="KSO_WM_UNIT_TYPE" val="i"/>
  <p:tag name="KSO_WM_UNIT_ID" val="diagram160003_6*i*11"/>
  <p:tag name="KSO_WM_TEMPLATE_CATEGORY" val="diagram"/>
  <p:tag name="KSO_WM_TEMPLATE_INDEX" val="160003"/>
  <p:tag name="KSO_WM_UNIT_INDEX" val="11"/>
</p:tagLst>
</file>

<file path=ppt/tags/tag9.xml><?xml version="1.0" encoding="utf-8"?>
<p:tagLst xmlns:p="http://schemas.openxmlformats.org/presentationml/2006/main">
  <p:tag name="KSO_WM_TAG_VERSION" val="1.0"/>
  <p:tag name="KSO_WM_BEAUTIFY_FLAG" val="#wm#"/>
  <p:tag name="KSO_WM_TEMPLATE_CATEGORY" val="diagram"/>
  <p:tag name="KSO_WM_TEMPLATE_INDEX" val="160003"/>
  <p:tag name="KSO_WM_UNIT_TYPE" val="n_i"/>
  <p:tag name="KSO_WM_UNIT_INDEX" val="1_3"/>
  <p:tag name="KSO_WM_UNIT_ID" val="diagram160003_6*n_i*1_3"/>
  <p:tag name="KSO_WM_UNIT_CLEAR" val="1"/>
  <p:tag name="KSO_WM_UNIT_LAYERLEVEL" val="1_1"/>
  <p:tag name="KSO_WM_DIAGRAM_GROUP_CODE" val="n1-1"/>
  <p:tag name="KSO_WM_UNIT_FILL_FORE_SCHEMECOLOR_INDEX" val="5"/>
  <p:tag name="KSO_WM_UNIT_FILL_TYPE" val="1"/>
  <p:tag name="KSO_WM_UNIT_TEXT_FILL_FORE_SCHEMECOLOR_INDEX" val="5"/>
  <p:tag name="KSO_WM_UNIT_TEXT_FILL_TYPE" val="1"/>
  <p:tag name="KSO_WM_UNIT_DIAGRAM_SCHEMECOLOR_ID"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5215</Words>
  <Application>WPS 演示</Application>
  <PresentationFormat>自定义</PresentationFormat>
  <Paragraphs>924</Paragraphs>
  <Slides>39</Slides>
  <Notes>17</Notes>
  <HiddenSlides>0</HiddenSlides>
  <MMClips>0</MMClips>
  <ScaleCrop>false</ScaleCrop>
  <HeadingPairs>
    <vt:vector size="8" baseType="variant">
      <vt:variant>
        <vt:lpstr>已用的字体</vt:lpstr>
      </vt:variant>
      <vt:variant>
        <vt:i4>25</vt:i4>
      </vt:variant>
      <vt:variant>
        <vt:lpstr>主题</vt:lpstr>
      </vt:variant>
      <vt:variant>
        <vt:i4>2</vt:i4>
      </vt:variant>
      <vt:variant>
        <vt:lpstr>嵌入 OLE 服务器</vt:lpstr>
      </vt:variant>
      <vt:variant>
        <vt:i4>2</vt:i4>
      </vt:variant>
      <vt:variant>
        <vt:lpstr>幻灯片标题</vt:lpstr>
      </vt:variant>
      <vt:variant>
        <vt:i4>39</vt:i4>
      </vt:variant>
    </vt:vector>
  </HeadingPairs>
  <TitlesOfParts>
    <vt:vector size="68" baseType="lpstr">
      <vt:lpstr>Arial</vt:lpstr>
      <vt:lpstr>宋体</vt:lpstr>
      <vt:lpstr>Wingdings</vt:lpstr>
      <vt:lpstr>Arial Unicode MS</vt:lpstr>
      <vt:lpstr>Malgun Gothic</vt:lpstr>
      <vt:lpstr>微软雅黑</vt:lpstr>
      <vt:lpstr>Calibri</vt:lpstr>
      <vt:lpstr>Calibri</vt:lpstr>
      <vt:lpstr>等线</vt:lpstr>
      <vt:lpstr>Times New Roman</vt:lpstr>
      <vt:lpstr>Arial Narrow</vt:lpstr>
      <vt:lpstr>Impact MT Std</vt:lpstr>
      <vt:lpstr>黑体</vt:lpstr>
      <vt:lpstr>Wingdings</vt:lpstr>
      <vt:lpstr>Wingdings 2</vt:lpstr>
      <vt:lpstr>幼圆</vt:lpstr>
      <vt:lpstr>Gill Sans</vt:lpstr>
      <vt:lpstr>Open Sans</vt:lpstr>
      <vt:lpstr>Segoe Print</vt:lpstr>
      <vt:lpstr>仿宋</vt:lpstr>
      <vt:lpstr>Lato Light</vt:lpstr>
      <vt:lpstr>方正兰亭黑_GBK</vt:lpstr>
      <vt:lpstr>Calibri Light</vt:lpstr>
      <vt:lpstr>Gill Sans MT</vt:lpstr>
      <vt:lpstr>等线</vt:lpstr>
      <vt:lpstr>Office Theme</vt:lpstr>
      <vt:lpstr>Office 主题</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毕业生就业的新形势</vt:lpstr>
      <vt:lpstr>毕业生就业的政策新空间</vt:lpstr>
      <vt:lpstr>毕业生就业的产业新空间</vt:lpstr>
      <vt:lpstr>毕业生就业的区域新空间</vt:lpstr>
      <vt:lpstr>党和国家对于新时代高校毕业生的新要求</vt:lpstr>
      <vt:lpstr>PowerPoint 演示文稿</vt:lpstr>
      <vt:lpstr>PowerPoint 演示文稿</vt:lpstr>
      <vt:lpstr>我校历届毕业生就业情况</vt:lpstr>
      <vt:lpstr>了解职业世界</vt:lpstr>
      <vt:lpstr>PowerPoint 演示文稿</vt:lpstr>
      <vt:lpstr>各院系历届毕业生就业去向查询</vt:lpstr>
      <vt:lpstr>PowerPoint 演示文稿</vt:lpstr>
      <vt:lpstr>PowerPoint 演示文稿</vt:lpstr>
      <vt:lpstr>PowerPoint 演示文稿</vt:lpstr>
      <vt:lpstr>小行动，大不同</vt:lpstr>
      <vt:lpstr>提升就业创业能力，线下课程学习</vt:lpstr>
      <vt:lpstr>提升就业创业能力，线下课程学习</vt:lpstr>
      <vt:lpstr>PowerPoint 演示文稿</vt:lpstr>
      <vt:lpstr>PowerPoint 演示文稿</vt:lpstr>
      <vt:lpstr>线上就业资源：就业创业直播平台</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Dell</cp:lastModifiedBy>
  <cp:revision>27</cp:revision>
  <dcterms:created xsi:type="dcterms:W3CDTF">2018-05-18T01:57:00Z</dcterms:created>
  <dcterms:modified xsi:type="dcterms:W3CDTF">2020-11-09T06:04:10Z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2052-11.3.0.9228</vt:lpwstr>
  </property>
</Properties>
</file>